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639" r:id="rId4"/>
    <p:sldId id="258" r:id="rId5"/>
    <p:sldId id="259" r:id="rId6"/>
    <p:sldId id="260" r:id="rId7"/>
    <p:sldId id="261" r:id="rId8"/>
    <p:sldId id="262" r:id="rId9"/>
    <p:sldId id="263" r:id="rId10"/>
    <p:sldId id="269" r:id="rId11"/>
    <p:sldId id="264" r:id="rId12"/>
    <p:sldId id="265" r:id="rId13"/>
    <p:sldId id="266" r:id="rId14"/>
    <p:sldId id="267" r:id="rId15"/>
    <p:sldId id="268" r:id="rId16"/>
    <p:sldId id="270" r:id="rId17"/>
    <p:sldId id="640" r:id="rId18"/>
    <p:sldId id="271" r:id="rId19"/>
    <p:sldId id="272" r:id="rId20"/>
    <p:sldId id="641" r:id="rId21"/>
    <p:sldId id="273" r:id="rId22"/>
    <p:sldId id="642" r:id="rId23"/>
    <p:sldId id="274" r:id="rId24"/>
    <p:sldId id="275" r:id="rId2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a SEN" initials="RS" lastIdx="13" clrIdx="0">
    <p:extLst>
      <p:ext uri="{19B8F6BF-5375-455C-9EA6-DF929625EA0E}">
        <p15:presenceInfo xmlns:p15="http://schemas.microsoft.com/office/powerpoint/2012/main" userId="S::ria.sen@wfp.org::572759fa-0607-47da-95e3-f88c9b67015b" providerId="AD"/>
      </p:ext>
    </p:extLst>
  </p:cmAuthor>
  <p:cmAuthor id="2" name="Lian, Jiaman" initials="LJ" lastIdx="10" clrIdx="1">
    <p:extLst>
      <p:ext uri="{19B8F6BF-5375-455C-9EA6-DF929625EA0E}">
        <p15:presenceInfo xmlns:p15="http://schemas.microsoft.com/office/powerpoint/2012/main" userId="S::jiaman.lian@itu.int::467d854f-452f-4365-86c3-302755c681e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76D"/>
    <a:srgbClr val="8F99C3"/>
    <a:srgbClr val="B3A2A1"/>
    <a:srgbClr val="E3E9F9"/>
    <a:srgbClr val="F7EDED"/>
    <a:srgbClr val="D0E4E5"/>
    <a:srgbClr val="EADDDC"/>
    <a:srgbClr val="DBDEEC"/>
    <a:srgbClr val="3CA2A3"/>
    <a:srgbClr val="4776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4E6FB6-4F16-584F-958C-1F0AFC4FC276}" v="24" dt="2022-08-29T12:52:44.64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10"/>
    <p:restoredTop sz="71831" autoAdjust="0"/>
  </p:normalViewPr>
  <p:slideViewPr>
    <p:cSldViewPr snapToGrid="0" snapToObjects="1">
      <p:cViewPr varScale="1">
        <p:scale>
          <a:sx n="43" d="100"/>
          <a:sy n="43" d="100"/>
        </p:scale>
        <p:origin x="1576" y="240"/>
      </p:cViewPr>
      <p:guideLst/>
    </p:cSldViewPr>
  </p:slideViewPr>
  <p:notesTextViewPr>
    <p:cViewPr>
      <p:scale>
        <a:sx n="105" d="100"/>
        <a:sy n="10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 Id="rId35" Type="http://schemas.openxmlformats.org/officeDocument/2006/relationships/customXml" Target="../customXml/item2.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an, Jiaman" userId="467d854f-452f-4365-86c3-302755c681e5" providerId="ADAL" clId="{E34C51B9-94A7-2343-96DD-B75B7EB0C582}"/>
    <pc:docChg chg="undo custSel addSld delSld modSld">
      <pc:chgData name="Lian, Jiaman" userId="467d854f-452f-4365-86c3-302755c681e5" providerId="ADAL" clId="{E34C51B9-94A7-2343-96DD-B75B7EB0C582}" dt="2022-07-08T10:23:17.079" v="470" actId="20577"/>
      <pc:docMkLst>
        <pc:docMk/>
      </pc:docMkLst>
      <pc:sldChg chg="modSp mod">
        <pc:chgData name="Lian, Jiaman" userId="467d854f-452f-4365-86c3-302755c681e5" providerId="ADAL" clId="{E34C51B9-94A7-2343-96DD-B75B7EB0C582}" dt="2022-07-06T07:37:00.695" v="5" actId="20577"/>
        <pc:sldMkLst>
          <pc:docMk/>
          <pc:sldMk cId="0" sldId="256"/>
        </pc:sldMkLst>
        <pc:spChg chg="mod">
          <ac:chgData name="Lian, Jiaman" userId="467d854f-452f-4365-86c3-302755c681e5" providerId="ADAL" clId="{E34C51B9-94A7-2343-96DD-B75B7EB0C582}" dt="2022-07-06T07:37:00.695" v="5" actId="20577"/>
          <ac:spMkLst>
            <pc:docMk/>
            <pc:sldMk cId="0" sldId="256"/>
            <ac:spMk id="151" creationId="{00000000-0000-0000-0000-000000000000}"/>
          </ac:spMkLst>
        </pc:spChg>
      </pc:sldChg>
      <pc:sldChg chg="addSp delSp modSp mod">
        <pc:chgData name="Lian, Jiaman" userId="467d854f-452f-4365-86c3-302755c681e5" providerId="ADAL" clId="{E34C51B9-94A7-2343-96DD-B75B7EB0C582}" dt="2022-07-06T07:59:38.648" v="43" actId="14100"/>
        <pc:sldMkLst>
          <pc:docMk/>
          <pc:sldMk cId="0" sldId="257"/>
        </pc:sldMkLst>
        <pc:spChg chg="add del mod">
          <ac:chgData name="Lian, Jiaman" userId="467d854f-452f-4365-86c3-302755c681e5" providerId="ADAL" clId="{E34C51B9-94A7-2343-96DD-B75B7EB0C582}" dt="2022-07-06T07:58:39.964" v="8"/>
          <ac:spMkLst>
            <pc:docMk/>
            <pc:sldMk cId="0" sldId="257"/>
            <ac:spMk id="17" creationId="{310A7836-880A-FC5F-09BE-0EBB8D55AB06}"/>
          </ac:spMkLst>
        </pc:spChg>
        <pc:spChg chg="add del mod">
          <ac:chgData name="Lian, Jiaman" userId="467d854f-452f-4365-86c3-302755c681e5" providerId="ADAL" clId="{E34C51B9-94A7-2343-96DD-B75B7EB0C582}" dt="2022-07-06T07:58:39.964" v="8"/>
          <ac:spMkLst>
            <pc:docMk/>
            <pc:sldMk cId="0" sldId="257"/>
            <ac:spMk id="18" creationId="{E02C55AA-AC69-A559-B8B0-625F131AF4AE}"/>
          </ac:spMkLst>
        </pc:spChg>
        <pc:spChg chg="add del mod">
          <ac:chgData name="Lian, Jiaman" userId="467d854f-452f-4365-86c3-302755c681e5" providerId="ADAL" clId="{E34C51B9-94A7-2343-96DD-B75B7EB0C582}" dt="2022-07-06T07:58:39.964" v="8"/>
          <ac:spMkLst>
            <pc:docMk/>
            <pc:sldMk cId="0" sldId="257"/>
            <ac:spMk id="19" creationId="{71E2D647-1890-DEB7-06BC-AA17EA6D299B}"/>
          </ac:spMkLst>
        </pc:spChg>
        <pc:spChg chg="add del mod">
          <ac:chgData name="Lian, Jiaman" userId="467d854f-452f-4365-86c3-302755c681e5" providerId="ADAL" clId="{E34C51B9-94A7-2343-96DD-B75B7EB0C582}" dt="2022-07-06T07:58:39.964" v="8"/>
          <ac:spMkLst>
            <pc:docMk/>
            <pc:sldMk cId="0" sldId="257"/>
            <ac:spMk id="20" creationId="{CD03777A-798D-8722-7FFE-E54D56F949B4}"/>
          </ac:spMkLst>
        </pc:spChg>
        <pc:spChg chg="add del mod">
          <ac:chgData name="Lian, Jiaman" userId="467d854f-452f-4365-86c3-302755c681e5" providerId="ADAL" clId="{E34C51B9-94A7-2343-96DD-B75B7EB0C582}" dt="2022-07-06T07:58:39.964" v="8"/>
          <ac:spMkLst>
            <pc:docMk/>
            <pc:sldMk cId="0" sldId="257"/>
            <ac:spMk id="21" creationId="{4DAD03D3-5A67-57B6-500F-D87B06338E2B}"/>
          </ac:spMkLst>
        </pc:spChg>
        <pc:spChg chg="add del mod">
          <ac:chgData name="Lian, Jiaman" userId="467d854f-452f-4365-86c3-302755c681e5" providerId="ADAL" clId="{E34C51B9-94A7-2343-96DD-B75B7EB0C582}" dt="2022-07-06T07:58:39.964" v="8"/>
          <ac:spMkLst>
            <pc:docMk/>
            <pc:sldMk cId="0" sldId="257"/>
            <ac:spMk id="22" creationId="{D690FF3A-6D8B-AD80-D3EE-03CFF588295A}"/>
          </ac:spMkLst>
        </pc:spChg>
        <pc:spChg chg="add del mod">
          <ac:chgData name="Lian, Jiaman" userId="467d854f-452f-4365-86c3-302755c681e5" providerId="ADAL" clId="{E34C51B9-94A7-2343-96DD-B75B7EB0C582}" dt="2022-07-06T07:58:39.964" v="8"/>
          <ac:spMkLst>
            <pc:docMk/>
            <pc:sldMk cId="0" sldId="257"/>
            <ac:spMk id="23" creationId="{0E72EB78-9ADD-E2C4-3E20-C1C55F2D61C5}"/>
          </ac:spMkLst>
        </pc:spChg>
        <pc:spChg chg="add del mod">
          <ac:chgData name="Lian, Jiaman" userId="467d854f-452f-4365-86c3-302755c681e5" providerId="ADAL" clId="{E34C51B9-94A7-2343-96DD-B75B7EB0C582}" dt="2022-07-06T07:58:39.964" v="8"/>
          <ac:spMkLst>
            <pc:docMk/>
            <pc:sldMk cId="0" sldId="257"/>
            <ac:spMk id="25" creationId="{80321171-3A58-23A3-50DB-C85314F16E84}"/>
          </ac:spMkLst>
        </pc:spChg>
        <pc:spChg chg="add del mod">
          <ac:chgData name="Lian, Jiaman" userId="467d854f-452f-4365-86c3-302755c681e5" providerId="ADAL" clId="{E34C51B9-94A7-2343-96DD-B75B7EB0C582}" dt="2022-07-06T07:58:39.964" v="8"/>
          <ac:spMkLst>
            <pc:docMk/>
            <pc:sldMk cId="0" sldId="257"/>
            <ac:spMk id="26" creationId="{4F860029-05DB-FD82-02AE-5E0DC4557DAD}"/>
          </ac:spMkLst>
        </pc:spChg>
        <pc:spChg chg="add mod">
          <ac:chgData name="Lian, Jiaman" userId="467d854f-452f-4365-86c3-302755c681e5" providerId="ADAL" clId="{E34C51B9-94A7-2343-96DD-B75B7EB0C582}" dt="2022-07-06T07:58:55.331" v="12" actId="2711"/>
          <ac:spMkLst>
            <pc:docMk/>
            <pc:sldMk cId="0" sldId="257"/>
            <ac:spMk id="27" creationId="{F05F1C2A-F5F9-23AF-192D-8AC0B9333AED}"/>
          </ac:spMkLst>
        </pc:spChg>
        <pc:spChg chg="add mod">
          <ac:chgData name="Lian, Jiaman" userId="467d854f-452f-4365-86c3-302755c681e5" providerId="ADAL" clId="{E34C51B9-94A7-2343-96DD-B75B7EB0C582}" dt="2022-07-06T07:58:55.331" v="12" actId="2711"/>
          <ac:spMkLst>
            <pc:docMk/>
            <pc:sldMk cId="0" sldId="257"/>
            <ac:spMk id="28" creationId="{A726B32A-4678-0772-AF4A-64454DD6FD24}"/>
          </ac:spMkLst>
        </pc:spChg>
        <pc:spChg chg="add mod">
          <ac:chgData name="Lian, Jiaman" userId="467d854f-452f-4365-86c3-302755c681e5" providerId="ADAL" clId="{E34C51B9-94A7-2343-96DD-B75B7EB0C582}" dt="2022-07-06T07:58:55.331" v="12" actId="2711"/>
          <ac:spMkLst>
            <pc:docMk/>
            <pc:sldMk cId="0" sldId="257"/>
            <ac:spMk id="29" creationId="{29155CDA-7D50-9FD9-5158-15F97DBB022C}"/>
          </ac:spMkLst>
        </pc:spChg>
        <pc:spChg chg="add mod">
          <ac:chgData name="Lian, Jiaman" userId="467d854f-452f-4365-86c3-302755c681e5" providerId="ADAL" clId="{E34C51B9-94A7-2343-96DD-B75B7EB0C582}" dt="2022-07-06T07:58:55.331" v="12" actId="2711"/>
          <ac:spMkLst>
            <pc:docMk/>
            <pc:sldMk cId="0" sldId="257"/>
            <ac:spMk id="30" creationId="{5B6EE8DC-3B48-AD6D-6C19-AA7D685169D4}"/>
          </ac:spMkLst>
        </pc:spChg>
        <pc:spChg chg="add mod">
          <ac:chgData name="Lian, Jiaman" userId="467d854f-452f-4365-86c3-302755c681e5" providerId="ADAL" clId="{E34C51B9-94A7-2343-96DD-B75B7EB0C582}" dt="2022-07-06T07:58:55.331" v="12" actId="2711"/>
          <ac:spMkLst>
            <pc:docMk/>
            <pc:sldMk cId="0" sldId="257"/>
            <ac:spMk id="31" creationId="{F701CD9B-C9AB-338B-E59D-1B483CD30FF8}"/>
          </ac:spMkLst>
        </pc:spChg>
        <pc:spChg chg="add mod">
          <ac:chgData name="Lian, Jiaman" userId="467d854f-452f-4365-86c3-302755c681e5" providerId="ADAL" clId="{E34C51B9-94A7-2343-96DD-B75B7EB0C582}" dt="2022-07-06T07:58:55.331" v="12" actId="2711"/>
          <ac:spMkLst>
            <pc:docMk/>
            <pc:sldMk cId="0" sldId="257"/>
            <ac:spMk id="32" creationId="{BA4D8FCB-F302-EDA3-A3DC-9F6AE7576790}"/>
          </ac:spMkLst>
        </pc:spChg>
        <pc:spChg chg="add mod">
          <ac:chgData name="Lian, Jiaman" userId="467d854f-452f-4365-86c3-302755c681e5" providerId="ADAL" clId="{E34C51B9-94A7-2343-96DD-B75B7EB0C582}" dt="2022-07-06T07:59:31.166" v="42" actId="120"/>
          <ac:spMkLst>
            <pc:docMk/>
            <pc:sldMk cId="0" sldId="257"/>
            <ac:spMk id="33" creationId="{CE2F2C20-E1CA-AD5E-5BAC-6B5A1691DB5D}"/>
          </ac:spMkLst>
        </pc:spChg>
        <pc:spChg chg="add mod">
          <ac:chgData name="Lian, Jiaman" userId="467d854f-452f-4365-86c3-302755c681e5" providerId="ADAL" clId="{E34C51B9-94A7-2343-96DD-B75B7EB0C582}" dt="2022-07-06T07:59:19.687" v="38" actId="120"/>
          <ac:spMkLst>
            <pc:docMk/>
            <pc:sldMk cId="0" sldId="257"/>
            <ac:spMk id="35" creationId="{095D1A07-7048-5684-D165-1EC1B570A2AD}"/>
          </ac:spMkLst>
        </pc:spChg>
        <pc:spChg chg="add mod">
          <ac:chgData name="Lian, Jiaman" userId="467d854f-452f-4365-86c3-302755c681e5" providerId="ADAL" clId="{E34C51B9-94A7-2343-96DD-B75B7EB0C582}" dt="2022-07-06T07:59:23.849" v="40" actId="120"/>
          <ac:spMkLst>
            <pc:docMk/>
            <pc:sldMk cId="0" sldId="257"/>
            <ac:spMk id="36" creationId="{BC047486-BD43-27F1-DCBB-B4B10B090BF6}"/>
          </ac:spMkLst>
        </pc:spChg>
        <pc:spChg chg="mod">
          <ac:chgData name="Lian, Jiaman" userId="467d854f-452f-4365-86c3-302755c681e5" providerId="ADAL" clId="{E34C51B9-94A7-2343-96DD-B75B7EB0C582}" dt="2022-07-06T07:59:15.584" v="37" actId="20577"/>
          <ac:spMkLst>
            <pc:docMk/>
            <pc:sldMk cId="0" sldId="257"/>
            <ac:spMk id="158" creationId="{00000000-0000-0000-0000-000000000000}"/>
          </ac:spMkLst>
        </pc:spChg>
        <pc:spChg chg="del">
          <ac:chgData name="Lian, Jiaman" userId="467d854f-452f-4365-86c3-302755c681e5" providerId="ADAL" clId="{E34C51B9-94A7-2343-96DD-B75B7EB0C582}" dt="2022-07-06T07:58:42.281" v="9" actId="478"/>
          <ac:spMkLst>
            <pc:docMk/>
            <pc:sldMk cId="0" sldId="257"/>
            <ac:spMk id="159" creationId="{00000000-0000-0000-0000-000000000000}"/>
          </ac:spMkLst>
        </pc:spChg>
        <pc:spChg chg="del">
          <ac:chgData name="Lian, Jiaman" userId="467d854f-452f-4365-86c3-302755c681e5" providerId="ADAL" clId="{E34C51B9-94A7-2343-96DD-B75B7EB0C582}" dt="2022-07-06T07:58:42.281" v="9" actId="478"/>
          <ac:spMkLst>
            <pc:docMk/>
            <pc:sldMk cId="0" sldId="257"/>
            <ac:spMk id="162" creationId="{00000000-0000-0000-0000-000000000000}"/>
          </ac:spMkLst>
        </pc:spChg>
        <pc:spChg chg="del">
          <ac:chgData name="Lian, Jiaman" userId="467d854f-452f-4365-86c3-302755c681e5" providerId="ADAL" clId="{E34C51B9-94A7-2343-96DD-B75B7EB0C582}" dt="2022-07-06T07:58:42.281" v="9" actId="478"/>
          <ac:spMkLst>
            <pc:docMk/>
            <pc:sldMk cId="0" sldId="257"/>
            <ac:spMk id="163" creationId="{00000000-0000-0000-0000-000000000000}"/>
          </ac:spMkLst>
        </pc:spChg>
        <pc:spChg chg="del">
          <ac:chgData name="Lian, Jiaman" userId="467d854f-452f-4365-86c3-302755c681e5" providerId="ADAL" clId="{E34C51B9-94A7-2343-96DD-B75B7EB0C582}" dt="2022-07-06T07:58:42.281" v="9" actId="478"/>
          <ac:spMkLst>
            <pc:docMk/>
            <pc:sldMk cId="0" sldId="257"/>
            <ac:spMk id="164" creationId="{00000000-0000-0000-0000-000000000000}"/>
          </ac:spMkLst>
        </pc:spChg>
        <pc:spChg chg="del">
          <ac:chgData name="Lian, Jiaman" userId="467d854f-452f-4365-86c3-302755c681e5" providerId="ADAL" clId="{E34C51B9-94A7-2343-96DD-B75B7EB0C582}" dt="2022-07-06T07:58:42.281" v="9" actId="478"/>
          <ac:spMkLst>
            <pc:docMk/>
            <pc:sldMk cId="0" sldId="257"/>
            <ac:spMk id="165" creationId="{00000000-0000-0000-0000-000000000000}"/>
          </ac:spMkLst>
        </pc:spChg>
        <pc:spChg chg="del">
          <ac:chgData name="Lian, Jiaman" userId="467d854f-452f-4365-86c3-302755c681e5" providerId="ADAL" clId="{E34C51B9-94A7-2343-96DD-B75B7EB0C582}" dt="2022-07-06T07:58:42.281" v="9" actId="478"/>
          <ac:spMkLst>
            <pc:docMk/>
            <pc:sldMk cId="0" sldId="257"/>
            <ac:spMk id="166" creationId="{00000000-0000-0000-0000-000000000000}"/>
          </ac:spMkLst>
        </pc:spChg>
        <pc:spChg chg="del">
          <ac:chgData name="Lian, Jiaman" userId="467d854f-452f-4365-86c3-302755c681e5" providerId="ADAL" clId="{E34C51B9-94A7-2343-96DD-B75B7EB0C582}" dt="2022-07-06T07:58:42.281" v="9" actId="478"/>
          <ac:spMkLst>
            <pc:docMk/>
            <pc:sldMk cId="0" sldId="257"/>
            <ac:spMk id="167" creationId="{00000000-0000-0000-0000-000000000000}"/>
          </ac:spMkLst>
        </pc:spChg>
        <pc:spChg chg="del">
          <ac:chgData name="Lian, Jiaman" userId="467d854f-452f-4365-86c3-302755c681e5" providerId="ADAL" clId="{E34C51B9-94A7-2343-96DD-B75B7EB0C582}" dt="2022-07-06T07:58:42.281" v="9" actId="478"/>
          <ac:spMkLst>
            <pc:docMk/>
            <pc:sldMk cId="0" sldId="257"/>
            <ac:spMk id="168" creationId="{00000000-0000-0000-0000-000000000000}"/>
          </ac:spMkLst>
        </pc:spChg>
        <pc:spChg chg="del">
          <ac:chgData name="Lian, Jiaman" userId="467d854f-452f-4365-86c3-302755c681e5" providerId="ADAL" clId="{E34C51B9-94A7-2343-96DD-B75B7EB0C582}" dt="2022-07-06T07:58:42.281" v="9" actId="478"/>
          <ac:spMkLst>
            <pc:docMk/>
            <pc:sldMk cId="0" sldId="257"/>
            <ac:spMk id="169" creationId="{00000000-0000-0000-0000-000000000000}"/>
          </ac:spMkLst>
        </pc:spChg>
        <pc:spChg chg="del">
          <ac:chgData name="Lian, Jiaman" userId="467d854f-452f-4365-86c3-302755c681e5" providerId="ADAL" clId="{E34C51B9-94A7-2343-96DD-B75B7EB0C582}" dt="2022-07-06T07:58:42.281" v="9" actId="478"/>
          <ac:spMkLst>
            <pc:docMk/>
            <pc:sldMk cId="0" sldId="257"/>
            <ac:spMk id="170" creationId="{00000000-0000-0000-0000-000000000000}"/>
          </ac:spMkLst>
        </pc:spChg>
        <pc:spChg chg="del">
          <ac:chgData name="Lian, Jiaman" userId="467d854f-452f-4365-86c3-302755c681e5" providerId="ADAL" clId="{E34C51B9-94A7-2343-96DD-B75B7EB0C582}" dt="2022-07-06T07:58:42.281" v="9" actId="478"/>
          <ac:spMkLst>
            <pc:docMk/>
            <pc:sldMk cId="0" sldId="257"/>
            <ac:spMk id="171" creationId="{00000000-0000-0000-0000-000000000000}"/>
          </ac:spMkLst>
        </pc:spChg>
        <pc:picChg chg="add del mod">
          <ac:chgData name="Lian, Jiaman" userId="467d854f-452f-4365-86c3-302755c681e5" providerId="ADAL" clId="{E34C51B9-94A7-2343-96DD-B75B7EB0C582}" dt="2022-07-06T07:58:39.964" v="8"/>
          <ac:picMkLst>
            <pc:docMk/>
            <pc:sldMk cId="0" sldId="257"/>
            <ac:picMk id="24" creationId="{015A43DD-9446-FB8E-F211-2C5D80CCE04B}"/>
          </ac:picMkLst>
        </pc:picChg>
        <pc:picChg chg="add mod">
          <ac:chgData name="Lian, Jiaman" userId="467d854f-452f-4365-86c3-302755c681e5" providerId="ADAL" clId="{E34C51B9-94A7-2343-96DD-B75B7EB0C582}" dt="2022-07-06T07:59:38.648" v="43" actId="14100"/>
          <ac:picMkLst>
            <pc:docMk/>
            <pc:sldMk cId="0" sldId="257"/>
            <ac:picMk id="34" creationId="{7D959682-030C-0221-C485-690C2DA2511A}"/>
          </ac:picMkLst>
        </pc:picChg>
      </pc:sldChg>
      <pc:sldChg chg="modSp mod">
        <pc:chgData name="Lian, Jiaman" userId="467d854f-452f-4365-86c3-302755c681e5" providerId="ADAL" clId="{E34C51B9-94A7-2343-96DD-B75B7EB0C582}" dt="2022-07-05T11:41:33.866" v="1" actId="20577"/>
        <pc:sldMkLst>
          <pc:docMk/>
          <pc:sldMk cId="0" sldId="260"/>
        </pc:sldMkLst>
        <pc:spChg chg="mod">
          <ac:chgData name="Lian, Jiaman" userId="467d854f-452f-4365-86c3-302755c681e5" providerId="ADAL" clId="{E34C51B9-94A7-2343-96DD-B75B7EB0C582}" dt="2022-07-05T11:41:33.866" v="1" actId="20577"/>
          <ac:spMkLst>
            <pc:docMk/>
            <pc:sldMk cId="0" sldId="260"/>
            <ac:spMk id="194" creationId="{00000000-0000-0000-0000-000000000000}"/>
          </ac:spMkLst>
        </pc:spChg>
      </pc:sldChg>
      <pc:sldChg chg="modSp mod modNotesTx">
        <pc:chgData name="Lian, Jiaman" userId="467d854f-452f-4365-86c3-302755c681e5" providerId="ADAL" clId="{E34C51B9-94A7-2343-96DD-B75B7EB0C582}" dt="2022-07-07T08:35:13.512" v="67" actId="27636"/>
        <pc:sldMkLst>
          <pc:docMk/>
          <pc:sldMk cId="0" sldId="265"/>
        </pc:sldMkLst>
        <pc:spChg chg="mod">
          <ac:chgData name="Lian, Jiaman" userId="467d854f-452f-4365-86c3-302755c681e5" providerId="ADAL" clId="{E34C51B9-94A7-2343-96DD-B75B7EB0C582}" dt="2022-07-07T08:35:13.512" v="67" actId="27636"/>
          <ac:spMkLst>
            <pc:docMk/>
            <pc:sldMk cId="0" sldId="265"/>
            <ac:spMk id="225" creationId="{00000000-0000-0000-0000-000000000000}"/>
          </ac:spMkLst>
        </pc:spChg>
      </pc:sldChg>
      <pc:sldChg chg="modSp mod">
        <pc:chgData name="Lian, Jiaman" userId="467d854f-452f-4365-86c3-302755c681e5" providerId="ADAL" clId="{E34C51B9-94A7-2343-96DD-B75B7EB0C582}" dt="2022-07-07T08:36:57.187" v="93" actId="20577"/>
        <pc:sldMkLst>
          <pc:docMk/>
          <pc:sldMk cId="0" sldId="267"/>
        </pc:sldMkLst>
        <pc:spChg chg="mod">
          <ac:chgData name="Lian, Jiaman" userId="467d854f-452f-4365-86c3-302755c681e5" providerId="ADAL" clId="{E34C51B9-94A7-2343-96DD-B75B7EB0C582}" dt="2022-07-07T08:36:57.187" v="93" actId="20577"/>
          <ac:spMkLst>
            <pc:docMk/>
            <pc:sldMk cId="0" sldId="267"/>
            <ac:spMk id="3" creationId="{A0B73558-A463-3F64-593E-11DAAEB86182}"/>
          </ac:spMkLst>
        </pc:spChg>
        <pc:spChg chg="mod">
          <ac:chgData name="Lian, Jiaman" userId="467d854f-452f-4365-86c3-302755c681e5" providerId="ADAL" clId="{E34C51B9-94A7-2343-96DD-B75B7EB0C582}" dt="2022-07-07T08:36:38.302" v="90" actId="14100"/>
          <ac:spMkLst>
            <pc:docMk/>
            <pc:sldMk cId="0" sldId="267"/>
            <ac:spMk id="238" creationId="{00000000-0000-0000-0000-000000000000}"/>
          </ac:spMkLst>
        </pc:spChg>
      </pc:sldChg>
      <pc:sldChg chg="delCm">
        <pc:chgData name="Lian, Jiaman" userId="467d854f-452f-4365-86c3-302755c681e5" providerId="ADAL" clId="{E34C51B9-94A7-2343-96DD-B75B7EB0C582}" dt="2022-07-06T08:00:44.738" v="48" actId="1592"/>
        <pc:sldMkLst>
          <pc:docMk/>
          <pc:sldMk cId="0" sldId="274"/>
        </pc:sldMkLst>
      </pc:sldChg>
      <pc:sldChg chg="modSp mod">
        <pc:chgData name="Lian, Jiaman" userId="467d854f-452f-4365-86c3-302755c681e5" providerId="ADAL" clId="{E34C51B9-94A7-2343-96DD-B75B7EB0C582}" dt="2022-07-06T08:00:20.391" v="47" actId="2711"/>
        <pc:sldMkLst>
          <pc:docMk/>
          <pc:sldMk cId="3847167907" sldId="639"/>
        </pc:sldMkLst>
        <pc:spChg chg="mod">
          <ac:chgData name="Lian, Jiaman" userId="467d854f-452f-4365-86c3-302755c681e5" providerId="ADAL" clId="{E34C51B9-94A7-2343-96DD-B75B7EB0C582}" dt="2022-07-06T08:00:20.391" v="47" actId="2711"/>
          <ac:spMkLst>
            <pc:docMk/>
            <pc:sldMk cId="3847167907" sldId="639"/>
            <ac:spMk id="21" creationId="{9BD64994-3324-E942-735B-D1CADCC81320}"/>
          </ac:spMkLst>
        </pc:spChg>
        <pc:spChg chg="mod">
          <ac:chgData name="Lian, Jiaman" userId="467d854f-452f-4365-86c3-302755c681e5" providerId="ADAL" clId="{E34C51B9-94A7-2343-96DD-B75B7EB0C582}" dt="2022-07-06T08:00:02.975" v="44" actId="2711"/>
          <ac:spMkLst>
            <pc:docMk/>
            <pc:sldMk cId="3847167907" sldId="639"/>
            <ac:spMk id="163" creationId="{00000000-0000-0000-0000-000000000000}"/>
          </ac:spMkLst>
        </pc:spChg>
        <pc:spChg chg="mod">
          <ac:chgData name="Lian, Jiaman" userId="467d854f-452f-4365-86c3-302755c681e5" providerId="ADAL" clId="{E34C51B9-94A7-2343-96DD-B75B7EB0C582}" dt="2022-07-06T08:00:10.666" v="46" actId="120"/>
          <ac:spMkLst>
            <pc:docMk/>
            <pc:sldMk cId="3847167907" sldId="639"/>
            <ac:spMk id="166" creationId="{00000000-0000-0000-0000-000000000000}"/>
          </ac:spMkLst>
        </pc:spChg>
      </pc:sldChg>
      <pc:sldChg chg="modSp mod modNotesTx">
        <pc:chgData name="Lian, Jiaman" userId="467d854f-452f-4365-86c3-302755c681e5" providerId="ADAL" clId="{E34C51B9-94A7-2343-96DD-B75B7EB0C582}" dt="2022-07-08T10:23:17.079" v="470" actId="20577"/>
        <pc:sldMkLst>
          <pc:docMk/>
          <pc:sldMk cId="609823272" sldId="640"/>
        </pc:sldMkLst>
        <pc:spChg chg="mod">
          <ac:chgData name="Lian, Jiaman" userId="467d854f-452f-4365-86c3-302755c681e5" providerId="ADAL" clId="{E34C51B9-94A7-2343-96DD-B75B7EB0C582}" dt="2022-07-08T10:22:47.727" v="468" actId="20577"/>
          <ac:spMkLst>
            <pc:docMk/>
            <pc:sldMk cId="609823272" sldId="640"/>
            <ac:spMk id="256" creationId="{00000000-0000-0000-0000-000000000000}"/>
          </ac:spMkLst>
        </pc:spChg>
      </pc:sldChg>
      <pc:sldChg chg="add del">
        <pc:chgData name="Lian, Jiaman" userId="467d854f-452f-4365-86c3-302755c681e5" providerId="ADAL" clId="{E34C51B9-94A7-2343-96DD-B75B7EB0C582}" dt="2022-07-06T07:59:07.434" v="13" actId="2696"/>
        <pc:sldMkLst>
          <pc:docMk/>
          <pc:sldMk cId="0" sldId="643"/>
        </pc:sldMkLst>
      </pc:sldChg>
    </pc:docChg>
  </pc:docChgLst>
  <pc:docChgLst>
    <pc:chgData name="Lian, Jiaman" userId="467d854f-452f-4365-86c3-302755c681e5" providerId="ADAL" clId="{2C4E6FB6-4F16-584F-958C-1F0AFC4FC276}"/>
    <pc:docChg chg="undo custSel modSld">
      <pc:chgData name="Lian, Jiaman" userId="467d854f-452f-4365-86c3-302755c681e5" providerId="ADAL" clId="{2C4E6FB6-4F16-584F-958C-1F0AFC4FC276}" dt="2022-08-29T12:57:28.569" v="3137" actId="20577"/>
      <pc:docMkLst>
        <pc:docMk/>
      </pc:docMkLst>
      <pc:sldChg chg="modNotesTx">
        <pc:chgData name="Lian, Jiaman" userId="467d854f-452f-4365-86c3-302755c681e5" providerId="ADAL" clId="{2C4E6FB6-4F16-584F-958C-1F0AFC4FC276}" dt="2022-08-23T07:39:59.290" v="1933" actId="20577"/>
        <pc:sldMkLst>
          <pc:docMk/>
          <pc:sldMk cId="0" sldId="258"/>
        </pc:sldMkLst>
      </pc:sldChg>
      <pc:sldChg chg="modNotesTx">
        <pc:chgData name="Lian, Jiaman" userId="467d854f-452f-4365-86c3-302755c681e5" providerId="ADAL" clId="{2C4E6FB6-4F16-584F-958C-1F0AFC4FC276}" dt="2022-08-10T14:13:59.106" v="397" actId="20577"/>
        <pc:sldMkLst>
          <pc:docMk/>
          <pc:sldMk cId="0" sldId="259"/>
        </pc:sldMkLst>
      </pc:sldChg>
      <pc:sldChg chg="modNotesTx">
        <pc:chgData name="Lian, Jiaman" userId="467d854f-452f-4365-86c3-302755c681e5" providerId="ADAL" clId="{2C4E6FB6-4F16-584F-958C-1F0AFC4FC276}" dt="2022-08-10T14:14:46.830" v="402" actId="20577"/>
        <pc:sldMkLst>
          <pc:docMk/>
          <pc:sldMk cId="0" sldId="260"/>
        </pc:sldMkLst>
      </pc:sldChg>
      <pc:sldChg chg="modNotesTx">
        <pc:chgData name="Lian, Jiaman" userId="467d854f-452f-4365-86c3-302755c681e5" providerId="ADAL" clId="{2C4E6FB6-4F16-584F-958C-1F0AFC4FC276}" dt="2022-08-23T07:41:06.607" v="1950" actId="20577"/>
        <pc:sldMkLst>
          <pc:docMk/>
          <pc:sldMk cId="0" sldId="261"/>
        </pc:sldMkLst>
      </pc:sldChg>
      <pc:sldChg chg="modSp mod modNotesTx">
        <pc:chgData name="Lian, Jiaman" userId="467d854f-452f-4365-86c3-302755c681e5" providerId="ADAL" clId="{2C4E6FB6-4F16-584F-958C-1F0AFC4FC276}" dt="2022-08-23T08:27:53.589" v="3012" actId="20577"/>
        <pc:sldMkLst>
          <pc:docMk/>
          <pc:sldMk cId="0" sldId="264"/>
        </pc:sldMkLst>
        <pc:spChg chg="mod">
          <ac:chgData name="Lian, Jiaman" userId="467d854f-452f-4365-86c3-302755c681e5" providerId="ADAL" clId="{2C4E6FB6-4F16-584F-958C-1F0AFC4FC276}" dt="2022-08-23T07:43:26.068" v="2148" actId="20577"/>
          <ac:spMkLst>
            <pc:docMk/>
            <pc:sldMk cId="0" sldId="264"/>
            <ac:spMk id="218" creationId="{00000000-0000-0000-0000-000000000000}"/>
          </ac:spMkLst>
        </pc:spChg>
      </pc:sldChg>
      <pc:sldChg chg="modNotesTx">
        <pc:chgData name="Lian, Jiaman" userId="467d854f-452f-4365-86c3-302755c681e5" providerId="ADAL" clId="{2C4E6FB6-4F16-584F-958C-1F0AFC4FC276}" dt="2022-08-23T07:47:30.019" v="2304" actId="20577"/>
        <pc:sldMkLst>
          <pc:docMk/>
          <pc:sldMk cId="0" sldId="265"/>
        </pc:sldMkLst>
      </pc:sldChg>
      <pc:sldChg chg="addSp modSp mod modNotesTx">
        <pc:chgData name="Lian, Jiaman" userId="467d854f-452f-4365-86c3-302755c681e5" providerId="ADAL" clId="{2C4E6FB6-4F16-584F-958C-1F0AFC4FC276}" dt="2022-08-23T09:50:41.628" v="3098" actId="20577"/>
        <pc:sldMkLst>
          <pc:docMk/>
          <pc:sldMk cId="0" sldId="266"/>
        </pc:sldMkLst>
        <pc:spChg chg="add mod">
          <ac:chgData name="Lian, Jiaman" userId="467d854f-452f-4365-86c3-302755c681e5" providerId="ADAL" clId="{2C4E6FB6-4F16-584F-958C-1F0AFC4FC276}" dt="2022-08-23T09:48:42.272" v="3016"/>
          <ac:spMkLst>
            <pc:docMk/>
            <pc:sldMk cId="0" sldId="266"/>
            <ac:spMk id="2" creationId="{4F50F18F-4EF8-86C4-D72A-C0E113BA26B5}"/>
          </ac:spMkLst>
        </pc:spChg>
        <pc:picChg chg="mod">
          <ac:chgData name="Lian, Jiaman" userId="467d854f-452f-4365-86c3-302755c681e5" providerId="ADAL" clId="{2C4E6FB6-4F16-584F-958C-1F0AFC4FC276}" dt="2022-08-23T08:20:05.448" v="2882" actId="1076"/>
          <ac:picMkLst>
            <pc:docMk/>
            <pc:sldMk cId="0" sldId="266"/>
            <ac:picMk id="232" creationId="{00000000-0000-0000-0000-000000000000}"/>
          </ac:picMkLst>
        </pc:picChg>
      </pc:sldChg>
      <pc:sldChg chg="modNotesTx">
        <pc:chgData name="Lian, Jiaman" userId="467d854f-452f-4365-86c3-302755c681e5" providerId="ADAL" clId="{2C4E6FB6-4F16-584F-958C-1F0AFC4FC276}" dt="2022-08-23T07:48:41.472" v="2339" actId="20577"/>
        <pc:sldMkLst>
          <pc:docMk/>
          <pc:sldMk cId="0" sldId="267"/>
        </pc:sldMkLst>
      </pc:sldChg>
      <pc:sldChg chg="modSp mod modNotesTx">
        <pc:chgData name="Lian, Jiaman" userId="467d854f-452f-4365-86c3-302755c681e5" providerId="ADAL" clId="{2C4E6FB6-4F16-584F-958C-1F0AFC4FC276}" dt="2022-08-23T07:56:59.508" v="2378" actId="20577"/>
        <pc:sldMkLst>
          <pc:docMk/>
          <pc:sldMk cId="0" sldId="270"/>
        </pc:sldMkLst>
        <pc:spChg chg="mod">
          <ac:chgData name="Lian, Jiaman" userId="467d854f-452f-4365-86c3-302755c681e5" providerId="ADAL" clId="{2C4E6FB6-4F16-584F-958C-1F0AFC4FC276}" dt="2022-08-22T10:02:26.236" v="1689" actId="20577"/>
          <ac:spMkLst>
            <pc:docMk/>
            <pc:sldMk cId="0" sldId="270"/>
            <ac:spMk id="255" creationId="{00000000-0000-0000-0000-000000000000}"/>
          </ac:spMkLst>
        </pc:spChg>
        <pc:spChg chg="mod">
          <ac:chgData name="Lian, Jiaman" userId="467d854f-452f-4365-86c3-302755c681e5" providerId="ADAL" clId="{2C4E6FB6-4F16-584F-958C-1F0AFC4FC276}" dt="2022-08-23T07:56:59.508" v="2378" actId="20577"/>
          <ac:spMkLst>
            <pc:docMk/>
            <pc:sldMk cId="0" sldId="270"/>
            <ac:spMk id="256" creationId="{00000000-0000-0000-0000-000000000000}"/>
          </ac:spMkLst>
        </pc:spChg>
      </pc:sldChg>
      <pc:sldChg chg="modNotesTx">
        <pc:chgData name="Lian, Jiaman" userId="467d854f-452f-4365-86c3-302755c681e5" providerId="ADAL" clId="{2C4E6FB6-4F16-584F-958C-1F0AFC4FC276}" dt="2022-08-10T15:05:18.125" v="490" actId="20577"/>
        <pc:sldMkLst>
          <pc:docMk/>
          <pc:sldMk cId="0" sldId="272"/>
        </pc:sldMkLst>
      </pc:sldChg>
      <pc:sldChg chg="modNotesTx">
        <pc:chgData name="Lian, Jiaman" userId="467d854f-452f-4365-86c3-302755c681e5" providerId="ADAL" clId="{2C4E6FB6-4F16-584F-958C-1F0AFC4FC276}" dt="2022-08-11T09:43:54.265" v="1137" actId="20577"/>
        <pc:sldMkLst>
          <pc:docMk/>
          <pc:sldMk cId="0" sldId="273"/>
        </pc:sldMkLst>
      </pc:sldChg>
      <pc:sldChg chg="modNotesTx">
        <pc:chgData name="Lian, Jiaman" userId="467d854f-452f-4365-86c3-302755c681e5" providerId="ADAL" clId="{2C4E6FB6-4F16-584F-958C-1F0AFC4FC276}" dt="2022-08-10T13:52:59.686" v="355" actId="20577"/>
        <pc:sldMkLst>
          <pc:docMk/>
          <pc:sldMk cId="0" sldId="274"/>
        </pc:sldMkLst>
      </pc:sldChg>
      <pc:sldChg chg="modSp mod modNotesTx">
        <pc:chgData name="Lian, Jiaman" userId="467d854f-452f-4365-86c3-302755c681e5" providerId="ADAL" clId="{2C4E6FB6-4F16-584F-958C-1F0AFC4FC276}" dt="2022-08-29T12:57:28.569" v="3137" actId="20577"/>
        <pc:sldMkLst>
          <pc:docMk/>
          <pc:sldMk cId="3847167907" sldId="639"/>
        </pc:sldMkLst>
        <pc:spChg chg="mod">
          <ac:chgData name="Lian, Jiaman" userId="467d854f-452f-4365-86c3-302755c681e5" providerId="ADAL" clId="{2C4E6FB6-4F16-584F-958C-1F0AFC4FC276}" dt="2022-08-29T12:53:23.656" v="3111" actId="27636"/>
          <ac:spMkLst>
            <pc:docMk/>
            <pc:sldMk cId="3847167907" sldId="639"/>
            <ac:spMk id="20" creationId="{3F5C5517-EA46-0C79-CBBF-946EB1E2601A}"/>
          </ac:spMkLst>
        </pc:spChg>
        <pc:spChg chg="mod">
          <ac:chgData name="Lian, Jiaman" userId="467d854f-452f-4365-86c3-302755c681e5" providerId="ADAL" clId="{2C4E6FB6-4F16-584F-958C-1F0AFC4FC276}" dt="2022-08-29T12:53:03.275" v="3109" actId="20577"/>
          <ac:spMkLst>
            <pc:docMk/>
            <pc:sldMk cId="3847167907" sldId="639"/>
            <ac:spMk id="163" creationId="{00000000-0000-0000-0000-000000000000}"/>
          </ac:spMkLst>
        </pc:spChg>
      </pc:sldChg>
      <pc:sldChg chg="modSp mod modNotesTx">
        <pc:chgData name="Lian, Jiaman" userId="467d854f-452f-4365-86c3-302755c681e5" providerId="ADAL" clId="{2C4E6FB6-4F16-584F-958C-1F0AFC4FC276}" dt="2022-08-23T08:02:37.645" v="2437" actId="20577"/>
        <pc:sldMkLst>
          <pc:docMk/>
          <pc:sldMk cId="609823272" sldId="640"/>
        </pc:sldMkLst>
        <pc:spChg chg="mod">
          <ac:chgData name="Lian, Jiaman" userId="467d854f-452f-4365-86c3-302755c681e5" providerId="ADAL" clId="{2C4E6FB6-4F16-584F-958C-1F0AFC4FC276}" dt="2022-08-22T10:07:33.152" v="1765" actId="20577"/>
          <ac:spMkLst>
            <pc:docMk/>
            <pc:sldMk cId="609823272" sldId="640"/>
            <ac:spMk id="255" creationId="{00000000-0000-0000-0000-000000000000}"/>
          </ac:spMkLst>
        </pc:spChg>
        <pc:spChg chg="mod">
          <ac:chgData name="Lian, Jiaman" userId="467d854f-452f-4365-86c3-302755c681e5" providerId="ADAL" clId="{2C4E6FB6-4F16-584F-958C-1F0AFC4FC276}" dt="2022-08-22T10:10:08.597" v="1862" actId="21"/>
          <ac:spMkLst>
            <pc:docMk/>
            <pc:sldMk cId="609823272" sldId="640"/>
            <ac:spMk id="256" creationId="{00000000-0000-0000-0000-000000000000}"/>
          </ac:spMkLst>
        </pc:spChg>
      </pc:sldChg>
      <pc:sldChg chg="modNotesTx">
        <pc:chgData name="Lian, Jiaman" userId="467d854f-452f-4365-86c3-302755c681e5" providerId="ADAL" clId="{2C4E6FB6-4F16-584F-958C-1F0AFC4FC276}" dt="2022-08-23T08:03:26.254" v="2438" actId="20577"/>
        <pc:sldMkLst>
          <pc:docMk/>
          <pc:sldMk cId="4108298169" sldId="641"/>
        </pc:sldMkLst>
      </pc:sldChg>
      <pc:sldChg chg="modNotesTx">
        <pc:chgData name="Lian, Jiaman" userId="467d854f-452f-4365-86c3-302755c681e5" providerId="ADAL" clId="{2C4E6FB6-4F16-584F-958C-1F0AFC4FC276}" dt="2022-08-23T08:04:15.263" v="2600" actId="20577"/>
        <pc:sldMkLst>
          <pc:docMk/>
          <pc:sldMk cId="193942152" sldId="64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H" dirty="0"/>
          </a:p>
        </p:txBody>
      </p:sp>
    </p:spTree>
    <p:extLst>
      <p:ext uri="{BB962C8B-B14F-4D97-AF65-F5344CB8AC3E}">
        <p14:creationId xmlns:p14="http://schemas.microsoft.com/office/powerpoint/2010/main" val="4088374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fontAlgn="t"/>
            <a:r>
              <a:rPr lang="en-US" altLang="zh-CN" b="1" dirty="0"/>
              <a:t>Signing</a:t>
            </a:r>
            <a:r>
              <a:rPr lang="zh-CN" altLang="en-US" b="1" dirty="0"/>
              <a:t> </a:t>
            </a:r>
            <a:r>
              <a:rPr lang="en-US" altLang="zh-CN" b="1" dirty="0"/>
              <a:t>a</a:t>
            </a:r>
            <a:r>
              <a:rPr lang="zh-CN" altLang="en-US" b="1" dirty="0"/>
              <a:t> </a:t>
            </a:r>
            <a:r>
              <a:rPr lang="en-US" altLang="zh-CN" b="1" dirty="0"/>
              <a:t>treaty</a:t>
            </a:r>
            <a:r>
              <a:rPr lang="zh-CN" altLang="en-US" b="1" dirty="0"/>
              <a:t> </a:t>
            </a:r>
            <a:r>
              <a:rPr lang="en-US" altLang="zh-CN" b="1" dirty="0"/>
              <a:t>does</a:t>
            </a:r>
            <a:r>
              <a:rPr lang="zh-CN" altLang="en-US" b="1" dirty="0"/>
              <a:t> </a:t>
            </a:r>
            <a:r>
              <a:rPr lang="en-US" altLang="zh-CN" b="1" dirty="0"/>
              <a:t>not</a:t>
            </a:r>
            <a:r>
              <a:rPr lang="zh-CN" altLang="en-US" b="1" dirty="0"/>
              <a:t> </a:t>
            </a:r>
            <a:r>
              <a:rPr lang="en-US" altLang="zh-CN" b="1" dirty="0"/>
              <a:t>mean</a:t>
            </a:r>
            <a:r>
              <a:rPr lang="zh-CN" altLang="en-US" b="1" dirty="0"/>
              <a:t> </a:t>
            </a:r>
            <a:r>
              <a:rPr lang="en-US" altLang="zh-CN" b="1" dirty="0"/>
              <a:t>the</a:t>
            </a:r>
            <a:r>
              <a:rPr lang="zh-CN" altLang="en-US" b="1" dirty="0"/>
              <a:t> </a:t>
            </a:r>
            <a:r>
              <a:rPr lang="en-US" altLang="zh-CN" b="1" dirty="0"/>
              <a:t>treaty</a:t>
            </a:r>
            <a:r>
              <a:rPr lang="zh-CN" altLang="en-US" b="1" dirty="0"/>
              <a:t> </a:t>
            </a:r>
            <a:r>
              <a:rPr lang="en-US" altLang="zh-CN" b="1" dirty="0"/>
              <a:t>is</a:t>
            </a:r>
            <a:r>
              <a:rPr lang="zh-CN" altLang="en-US" b="1" dirty="0"/>
              <a:t> </a:t>
            </a:r>
            <a:r>
              <a:rPr lang="en-US" altLang="zh-CN" b="1" dirty="0"/>
              <a:t>ratified</a:t>
            </a:r>
            <a:r>
              <a:rPr lang="zh-CN" altLang="en-US" b="1" dirty="0"/>
              <a:t> </a:t>
            </a:r>
            <a:r>
              <a:rPr lang="en-US" altLang="zh-CN" b="1" dirty="0"/>
              <a:t>and</a:t>
            </a:r>
            <a:r>
              <a:rPr lang="zh-CN" altLang="en-US" b="1" dirty="0"/>
              <a:t> </a:t>
            </a:r>
            <a:r>
              <a:rPr lang="en-US" altLang="zh-CN" b="1" dirty="0"/>
              <a:t>can</a:t>
            </a:r>
            <a:r>
              <a:rPr lang="zh-CN" altLang="en-US" b="1" dirty="0"/>
              <a:t> </a:t>
            </a:r>
            <a:r>
              <a:rPr lang="en-US" altLang="zh-CN" b="1" dirty="0"/>
              <a:t>be</a:t>
            </a:r>
            <a:r>
              <a:rPr lang="zh-CN" altLang="en-US" b="1" dirty="0"/>
              <a:t> </a:t>
            </a:r>
            <a:r>
              <a:rPr lang="en-US" altLang="zh-CN" b="1" dirty="0"/>
              <a:t>implemented</a:t>
            </a:r>
            <a:r>
              <a:rPr lang="zh-CN" altLang="en-US" b="1" dirty="0"/>
              <a:t> </a:t>
            </a:r>
            <a:r>
              <a:rPr lang="en-US" altLang="zh-CN" b="1" dirty="0"/>
              <a:t>in</a:t>
            </a:r>
            <a:r>
              <a:rPr lang="zh-CN" altLang="en-US" b="1" dirty="0"/>
              <a:t> </a:t>
            </a:r>
            <a:r>
              <a:rPr lang="en-US" altLang="zh-CN" b="1" dirty="0"/>
              <a:t>the</a:t>
            </a:r>
            <a:r>
              <a:rPr lang="zh-CN" altLang="en-US" b="1" dirty="0"/>
              <a:t> </a:t>
            </a:r>
            <a:r>
              <a:rPr lang="en-US" altLang="zh-CN" b="1" dirty="0"/>
              <a:t>state.</a:t>
            </a:r>
            <a:r>
              <a:rPr lang="zh-CN" altLang="en-US" b="1" dirty="0"/>
              <a:t> </a:t>
            </a:r>
            <a:r>
              <a:rPr lang="en-US" dirty="0"/>
              <a:t>By signing a treaty, a state expresses the intention to comply with the treaty. However, this expression of intent in</a:t>
            </a:r>
            <a:r>
              <a:rPr lang="zh-CN" altLang="en-US" dirty="0"/>
              <a:t> </a:t>
            </a:r>
            <a:r>
              <a:rPr lang="en-US" dirty="0"/>
              <a:t>itself is not binding.</a:t>
            </a:r>
            <a:r>
              <a:rPr lang="zh-CN" altLang="en-US" dirty="0"/>
              <a:t> </a:t>
            </a:r>
            <a:r>
              <a:rPr lang="en-US" dirty="0"/>
              <a:t>Once the treaty has been signed, each state will deal with it according to its own national procedures. </a:t>
            </a:r>
            <a:r>
              <a:rPr lang="en-US" altLang="zh-CN" dirty="0"/>
              <a:t>For</a:t>
            </a:r>
            <a:r>
              <a:rPr lang="zh-CN" altLang="en-US" dirty="0"/>
              <a:t> </a:t>
            </a:r>
            <a:r>
              <a:rPr lang="en-US" altLang="zh-CN" dirty="0"/>
              <a:t>example,</a:t>
            </a:r>
            <a:r>
              <a:rPr lang="zh-CN" altLang="en-US" dirty="0"/>
              <a:t> </a:t>
            </a:r>
            <a:r>
              <a:rPr lang="en-US" altLang="zh-CN" dirty="0"/>
              <a:t>in</a:t>
            </a:r>
            <a:r>
              <a:rPr lang="zh-CN" altLang="en-US" dirty="0"/>
              <a:t> </a:t>
            </a:r>
            <a:r>
              <a:rPr lang="en-US" altLang="zh-CN" dirty="0"/>
              <a:t>some</a:t>
            </a:r>
            <a:r>
              <a:rPr lang="zh-CN" altLang="en-US" dirty="0"/>
              <a:t> </a:t>
            </a:r>
            <a:r>
              <a:rPr lang="en-US" altLang="zh-CN" dirty="0"/>
              <a:t>countries,</a:t>
            </a:r>
            <a:r>
              <a:rPr lang="zh-CN" altLang="en-US" dirty="0"/>
              <a:t> </a:t>
            </a:r>
            <a:r>
              <a:rPr lang="en-US" dirty="0"/>
              <a:t>parliamentary approval is required. After approval has been granted under a state’s own internal procedures, it will notify the other parties that they consent to be bound by the treaty. This is called ratification. </a:t>
            </a:r>
            <a:r>
              <a:rPr lang="en-US" altLang="zh-CN" dirty="0"/>
              <a:t>After</a:t>
            </a:r>
            <a:r>
              <a:rPr lang="zh-CN" altLang="en-US" dirty="0"/>
              <a:t> </a:t>
            </a:r>
            <a:r>
              <a:rPr lang="en-US" altLang="zh-CN" dirty="0"/>
              <a:t>that</a:t>
            </a:r>
            <a:r>
              <a:rPr lang="zh-CN" altLang="en-US" dirty="0"/>
              <a:t> </a:t>
            </a:r>
            <a:r>
              <a:rPr lang="en-US" altLang="zh-CN" dirty="0"/>
              <a:t>t</a:t>
            </a:r>
            <a:r>
              <a:rPr lang="en-US" dirty="0"/>
              <a:t>he treaty is officially bind.</a:t>
            </a:r>
            <a:endParaRPr lang="en-US" altLang="zh-CN" dirty="0"/>
          </a:p>
          <a:p>
            <a:endParaRPr lang="en-CH" dirty="0"/>
          </a:p>
          <a:p>
            <a:r>
              <a:rPr lang="en-US" altLang="zh-CN" dirty="0"/>
              <a:t>Reference:</a:t>
            </a:r>
            <a:r>
              <a:rPr lang="zh-CN" altLang="en-US" dirty="0"/>
              <a:t> </a:t>
            </a:r>
            <a:r>
              <a:rPr lang="en-US" altLang="zh-CN" dirty="0"/>
              <a:t>https://</a:t>
            </a:r>
            <a:r>
              <a:rPr lang="en-US" altLang="zh-CN" dirty="0" err="1"/>
              <a:t>treaties.un.org</a:t>
            </a:r>
            <a:r>
              <a:rPr lang="en-US" altLang="zh-CN" dirty="0"/>
              <a:t>/pages/</a:t>
            </a:r>
            <a:r>
              <a:rPr lang="en-US" altLang="zh-CN" dirty="0" err="1"/>
              <a:t>ViewDetails.aspx?src</a:t>
            </a:r>
            <a:r>
              <a:rPr lang="en-US" altLang="zh-CN" dirty="0"/>
              <a:t>=</a:t>
            </a:r>
            <a:r>
              <a:rPr lang="en-US" altLang="zh-CN" dirty="0" err="1"/>
              <a:t>TREATY&amp;mtdsg_no</a:t>
            </a:r>
            <a:r>
              <a:rPr lang="en-US" altLang="zh-CN" dirty="0"/>
              <a:t>=XXV-4&amp;chapter=25&amp;clang=_</a:t>
            </a:r>
            <a:r>
              <a:rPr lang="en-US" altLang="zh-CN" dirty="0" err="1"/>
              <a:t>en</a:t>
            </a:r>
            <a:endParaRPr lang="en-US" altLang="zh-CN"/>
          </a:p>
          <a:p>
            <a:endParaRPr lang="en-US" altLang="zh-CN" dirty="0"/>
          </a:p>
          <a:p>
            <a:endParaRPr lang="en-CH" dirty="0"/>
          </a:p>
        </p:txBody>
      </p:sp>
    </p:spTree>
    <p:extLst>
      <p:ext uri="{BB962C8B-B14F-4D97-AF65-F5344CB8AC3E}">
        <p14:creationId xmlns:p14="http://schemas.microsoft.com/office/powerpoint/2010/main" val="2779611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just" defTabSz="457200" eaLnBrk="1" fontAlgn="auto" latinLnBrk="0" hangingPunct="1">
              <a:lnSpc>
                <a:spcPct val="117999"/>
              </a:lnSpc>
              <a:spcBef>
                <a:spcPts val="0"/>
              </a:spcBef>
              <a:spcAft>
                <a:spcPts val="0"/>
              </a:spcAft>
              <a:buClrTx/>
              <a:buSzTx/>
              <a:buFontTx/>
              <a:buNone/>
              <a:tabLst/>
              <a:defRPr/>
            </a:pPr>
            <a:r>
              <a:rPr lang="en-US" altLang="zh-CN" dirty="0"/>
              <a:t>To</a:t>
            </a:r>
            <a:r>
              <a:rPr lang="zh-CN" altLang="en-US" dirty="0"/>
              <a:t> </a:t>
            </a:r>
            <a:r>
              <a:rPr lang="en-US" altLang="zh-CN" dirty="0"/>
              <a:t>ratify</a:t>
            </a:r>
            <a:r>
              <a:rPr lang="zh-CN" altLang="en-US" dirty="0"/>
              <a:t> </a:t>
            </a:r>
            <a:r>
              <a:rPr lang="en-US" altLang="zh-CN" dirty="0"/>
              <a:t>the</a:t>
            </a:r>
            <a:r>
              <a:rPr lang="zh-CN" altLang="en-US" dirty="0"/>
              <a:t> </a:t>
            </a:r>
            <a:r>
              <a:rPr lang="en-US" altLang="zh-CN" dirty="0"/>
              <a:t>treaty,</a:t>
            </a:r>
            <a:r>
              <a:rPr lang="zh-CN" altLang="en-US" dirty="0"/>
              <a:t> </a:t>
            </a:r>
            <a:r>
              <a:rPr lang="en-US" altLang="zh-CN" dirty="0"/>
              <a:t>signature</a:t>
            </a:r>
            <a:r>
              <a:rPr lang="zh-CN" altLang="en-US" dirty="0"/>
              <a:t> </a:t>
            </a:r>
            <a:r>
              <a:rPr lang="en-US" altLang="zh-CN" dirty="0"/>
              <a:t>is</a:t>
            </a:r>
            <a:r>
              <a:rPr lang="zh-CN" altLang="en-US" dirty="0"/>
              <a:t> </a:t>
            </a:r>
            <a:r>
              <a:rPr lang="en-US" altLang="zh-CN" dirty="0"/>
              <a:t>needed</a:t>
            </a:r>
            <a:r>
              <a:rPr lang="zh-CN" altLang="en-US" dirty="0"/>
              <a:t> </a:t>
            </a:r>
            <a:r>
              <a:rPr lang="en-US" altLang="zh-CN" dirty="0"/>
              <a:t>if</a:t>
            </a:r>
            <a:r>
              <a:rPr lang="zh-CN" altLang="en-US" dirty="0"/>
              <a:t> </a:t>
            </a:r>
            <a:r>
              <a:rPr lang="en-US" altLang="zh-CN" dirty="0"/>
              <a:t>the</a:t>
            </a:r>
            <a:r>
              <a:rPr lang="zh-CN" altLang="en-US" dirty="0"/>
              <a:t> </a:t>
            </a:r>
            <a:r>
              <a:rPr lang="en-US" altLang="zh-CN" dirty="0"/>
              <a:t>state</a:t>
            </a:r>
            <a:r>
              <a:rPr lang="zh-CN" altLang="en-US" dirty="0"/>
              <a:t> </a:t>
            </a:r>
            <a:r>
              <a:rPr lang="en-US" altLang="zh-CN" dirty="0"/>
              <a:t>express</a:t>
            </a:r>
            <a:r>
              <a:rPr lang="zh-CN" altLang="en-US" dirty="0"/>
              <a:t> </a:t>
            </a:r>
            <a:r>
              <a:rPr lang="en-US" altLang="zh-CN" dirty="0"/>
              <a:t>its</a:t>
            </a:r>
            <a:r>
              <a:rPr lang="zh-CN" altLang="en-US" dirty="0"/>
              <a:t> </a:t>
            </a:r>
            <a:r>
              <a:rPr lang="en-US" altLang="zh-CN" dirty="0"/>
              <a:t>consent</a:t>
            </a:r>
            <a:r>
              <a:rPr lang="zh-CN" altLang="en-US" dirty="0"/>
              <a:t> </a:t>
            </a:r>
            <a:r>
              <a:rPr lang="en-US" altLang="zh-CN" dirty="0"/>
              <a:t>to</a:t>
            </a:r>
            <a:r>
              <a:rPr lang="zh-CN" altLang="en-US" dirty="0"/>
              <a:t> </a:t>
            </a:r>
            <a:r>
              <a:rPr lang="en-US" altLang="zh-CN" dirty="0"/>
              <a:t>be</a:t>
            </a:r>
            <a:r>
              <a:rPr lang="zh-CN" altLang="en-US" dirty="0"/>
              <a:t> </a:t>
            </a:r>
            <a:r>
              <a:rPr lang="en-US" altLang="zh-CN" dirty="0"/>
              <a:t>bound</a:t>
            </a:r>
            <a:r>
              <a:rPr lang="zh-CN" altLang="en-US" dirty="0"/>
              <a:t> </a:t>
            </a:r>
            <a:r>
              <a:rPr lang="en-US" altLang="zh-CN" dirty="0"/>
              <a:t>1)</a:t>
            </a:r>
            <a:r>
              <a:rPr lang="en-US" dirty="0"/>
              <a:t> By definitive signature</a:t>
            </a:r>
            <a:r>
              <a:rPr lang="zh-CN" altLang="en-US" dirty="0"/>
              <a:t> </a:t>
            </a:r>
            <a:r>
              <a:rPr lang="en-US" altLang="zh-CN" dirty="0"/>
              <a:t>or</a:t>
            </a:r>
            <a:r>
              <a:rPr lang="zh-CN" altLang="en-US" dirty="0"/>
              <a:t> </a:t>
            </a:r>
            <a:r>
              <a:rPr lang="en-US" altLang="zh-CN" dirty="0"/>
              <a:t>2)</a:t>
            </a:r>
            <a:r>
              <a:rPr lang="en-US" dirty="0"/>
              <a:t> By signature subject to ratification, acceptance, or approval followed by deposit of an instrument of ratification, acceptance or approval</a:t>
            </a:r>
            <a:r>
              <a:rPr lang="en-US" altLang="zh-CN" dirty="0"/>
              <a:t>.</a:t>
            </a:r>
            <a:r>
              <a:rPr lang="zh-CN" altLang="en-US" dirty="0"/>
              <a:t> </a:t>
            </a:r>
            <a:r>
              <a:rPr lang="en-US" altLang="zh-CN" dirty="0"/>
              <a:t>Head</a:t>
            </a:r>
            <a:r>
              <a:rPr lang="zh-CN" altLang="en-US" dirty="0"/>
              <a:t> </a:t>
            </a:r>
            <a:r>
              <a:rPr lang="en-US" altLang="zh-CN" dirty="0"/>
              <a:t>of</a:t>
            </a:r>
            <a:r>
              <a:rPr lang="zh-CN" altLang="en-US" dirty="0"/>
              <a:t> </a:t>
            </a:r>
            <a:r>
              <a:rPr lang="en-US" altLang="zh-CN" dirty="0"/>
              <a:t>State/government,</a:t>
            </a:r>
            <a:r>
              <a:rPr lang="zh-CN" altLang="en-US" dirty="0"/>
              <a:t> </a:t>
            </a:r>
            <a:r>
              <a:rPr lang="en-US" altLang="zh-CN" dirty="0"/>
              <a:t>foreign</a:t>
            </a:r>
            <a:r>
              <a:rPr lang="zh-CN" altLang="en-US" dirty="0"/>
              <a:t> </a:t>
            </a:r>
            <a:r>
              <a:rPr lang="en-US" altLang="zh-CN" dirty="0"/>
              <a:t>minister</a:t>
            </a:r>
            <a:r>
              <a:rPr lang="zh-CN" altLang="en-US" dirty="0"/>
              <a:t> </a:t>
            </a:r>
            <a:r>
              <a:rPr lang="en-US" altLang="zh-CN" dirty="0"/>
              <a:t>and</a:t>
            </a:r>
            <a:r>
              <a:rPr lang="zh-CN" altLang="en-US" dirty="0"/>
              <a:t> </a:t>
            </a:r>
            <a:r>
              <a:rPr lang="en-US" altLang="zh-CN" dirty="0"/>
              <a:t>designated</a:t>
            </a:r>
            <a:r>
              <a:rPr lang="zh-CN" altLang="en-US" dirty="0"/>
              <a:t> </a:t>
            </a:r>
            <a:r>
              <a:rPr lang="en-US" altLang="zh-CN" dirty="0"/>
              <a:t>official</a:t>
            </a:r>
            <a:r>
              <a:rPr lang="zh-CN" altLang="en-US" dirty="0"/>
              <a:t> </a:t>
            </a:r>
            <a:r>
              <a:rPr lang="en-US" altLang="zh-CN" dirty="0"/>
              <a:t>with</a:t>
            </a:r>
            <a:r>
              <a:rPr lang="zh-CN" altLang="en-US" dirty="0"/>
              <a:t> </a:t>
            </a:r>
            <a:r>
              <a:rPr lang="en-US" altLang="zh-CN" dirty="0"/>
              <a:t>the</a:t>
            </a:r>
            <a:r>
              <a:rPr lang="zh-CN" altLang="en-US" dirty="0"/>
              <a:t> </a:t>
            </a:r>
            <a:r>
              <a:rPr lang="en-US" altLang="zh-CN" dirty="0"/>
              <a:t>power</a:t>
            </a:r>
            <a:r>
              <a:rPr lang="zh-CN" altLang="en-US" dirty="0"/>
              <a:t> </a:t>
            </a:r>
            <a:r>
              <a:rPr lang="en-US" altLang="zh-CN" dirty="0"/>
              <a:t>of</a:t>
            </a:r>
            <a:r>
              <a:rPr lang="zh-CN" altLang="en-US" dirty="0"/>
              <a:t> </a:t>
            </a:r>
            <a:r>
              <a:rPr lang="en-US" altLang="zh-CN" dirty="0"/>
              <a:t>attorney</a:t>
            </a:r>
            <a:r>
              <a:rPr lang="zh-CN" altLang="en-US" dirty="0"/>
              <a:t> </a:t>
            </a:r>
            <a:r>
              <a:rPr lang="en-US" altLang="zh-CN" dirty="0"/>
              <a:t>can</a:t>
            </a:r>
            <a:r>
              <a:rPr lang="zh-CN" altLang="en-US" dirty="0"/>
              <a:t> </a:t>
            </a:r>
            <a:r>
              <a:rPr lang="en-US" altLang="zh-CN" dirty="0"/>
              <a:t>sign</a:t>
            </a:r>
            <a:r>
              <a:rPr lang="zh-CN" altLang="en-US" dirty="0"/>
              <a:t> </a:t>
            </a:r>
            <a:r>
              <a:rPr lang="en-US" altLang="zh-CN" dirty="0"/>
              <a:t>the</a:t>
            </a:r>
            <a:r>
              <a:rPr lang="zh-CN" altLang="en-US" dirty="0"/>
              <a:t> </a:t>
            </a:r>
            <a:r>
              <a:rPr lang="en-US" altLang="zh-CN" dirty="0"/>
              <a:t>convention.</a:t>
            </a:r>
            <a:endParaRPr lang="en-US" dirty="0"/>
          </a:p>
          <a:p>
            <a:pPr marL="0" marR="0" lvl="0" indent="0" algn="just" defTabSz="457200" eaLnBrk="1" fontAlgn="auto" latinLnBrk="0" hangingPunct="1">
              <a:lnSpc>
                <a:spcPct val="117999"/>
              </a:lnSpc>
              <a:spcBef>
                <a:spcPts val="0"/>
              </a:spcBef>
              <a:spcAft>
                <a:spcPts val="0"/>
              </a:spcAft>
              <a:buClrTx/>
              <a:buSzTx/>
              <a:buFontTx/>
              <a:buNone/>
              <a:tabLst/>
              <a:defRPr/>
            </a:pPr>
            <a:endParaRPr lang="en-US" dirty="0"/>
          </a:p>
          <a:p>
            <a:endParaRPr lang="en-CH" dirty="0"/>
          </a:p>
        </p:txBody>
      </p:sp>
    </p:spTree>
    <p:extLst>
      <p:ext uri="{BB962C8B-B14F-4D97-AF65-F5344CB8AC3E}">
        <p14:creationId xmlns:p14="http://schemas.microsoft.com/office/powerpoint/2010/main" val="952492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eaLnBrk="1" fontAlgn="auto" latinLnBrk="0" hangingPunct="1">
              <a:lnSpc>
                <a:spcPct val="117999"/>
              </a:lnSpc>
              <a:spcBef>
                <a:spcPts val="0"/>
              </a:spcBef>
              <a:spcAft>
                <a:spcPts val="0"/>
              </a:spcAft>
              <a:buClrTx/>
              <a:buSzTx/>
              <a:buFontTx/>
              <a:buNone/>
              <a:tabLst/>
              <a:defRPr/>
            </a:pPr>
            <a:r>
              <a:rPr lang="en-US" altLang="zh-CN" sz="2000" b="0" i="0" u="none" strike="noStrike" dirty="0">
                <a:solidFill>
                  <a:schemeClr val="tx1">
                    <a:lumMod val="75000"/>
                  </a:schemeClr>
                </a:solidFill>
                <a:effectLst/>
                <a:latin typeface="Avenir Book"/>
                <a:ea typeface="+mn-ea"/>
                <a:cs typeface="+mn-cs"/>
                <a:sym typeface="Helvetica Neue"/>
              </a:rPr>
              <a:t>After the domestic ratification process by the contracting parties of the Tampere Convention, the written instruments which provide formal evidence of consent to be bound, and also reservations and declarations, will be placed in the custody of a depositary. The</a:t>
            </a:r>
            <a:r>
              <a:rPr lang="zh-CN" altLang="en-US" sz="2000" b="0" i="0" u="none" strike="noStrike" dirty="0">
                <a:solidFill>
                  <a:schemeClr val="tx1">
                    <a:lumMod val="75000"/>
                  </a:schemeClr>
                </a:solidFill>
                <a:effectLst/>
                <a:latin typeface="Avenir Book"/>
                <a:ea typeface="+mn-ea"/>
                <a:cs typeface="+mn-cs"/>
                <a:sym typeface="Helvetica Neue"/>
              </a:rPr>
              <a:t> </a:t>
            </a:r>
            <a:r>
              <a:rPr lang="en-US" altLang="zh-CN" sz="2000" b="0" i="0" u="none" strike="noStrike" dirty="0">
                <a:solidFill>
                  <a:schemeClr val="tx1">
                    <a:lumMod val="75000"/>
                  </a:schemeClr>
                </a:solidFill>
                <a:effectLst/>
                <a:latin typeface="Avenir Book"/>
                <a:ea typeface="+mn-ea"/>
                <a:cs typeface="+mn-cs"/>
                <a:sym typeface="Helvetica Neue"/>
              </a:rPr>
              <a:t>picture</a:t>
            </a:r>
            <a:r>
              <a:rPr lang="zh-CN" altLang="en-US" sz="2000" b="0" i="0" u="none" strike="noStrike" dirty="0">
                <a:solidFill>
                  <a:schemeClr val="tx1">
                    <a:lumMod val="75000"/>
                  </a:schemeClr>
                </a:solidFill>
                <a:effectLst/>
                <a:latin typeface="Avenir Book"/>
                <a:ea typeface="+mn-ea"/>
                <a:cs typeface="+mn-cs"/>
                <a:sym typeface="Helvetica Neue"/>
              </a:rPr>
              <a:t> </a:t>
            </a:r>
            <a:r>
              <a:rPr lang="en-US" altLang="zh-CN" sz="2000" b="0" i="0" u="none" strike="noStrike" dirty="0">
                <a:solidFill>
                  <a:schemeClr val="tx1">
                    <a:lumMod val="75000"/>
                  </a:schemeClr>
                </a:solidFill>
                <a:effectLst/>
                <a:latin typeface="Avenir Book"/>
                <a:ea typeface="+mn-ea"/>
                <a:cs typeface="+mn-cs"/>
                <a:sym typeface="Helvetica Neue"/>
              </a:rPr>
              <a:t>in</a:t>
            </a:r>
            <a:r>
              <a:rPr lang="zh-CN" altLang="en-US" sz="2000" b="0" i="0" u="none" strike="noStrike" dirty="0">
                <a:solidFill>
                  <a:schemeClr val="tx1">
                    <a:lumMod val="75000"/>
                  </a:schemeClr>
                </a:solidFill>
                <a:effectLst/>
                <a:latin typeface="Avenir Book"/>
                <a:ea typeface="+mn-ea"/>
                <a:cs typeface="+mn-cs"/>
                <a:sym typeface="Helvetica Neue"/>
              </a:rPr>
              <a:t> </a:t>
            </a:r>
            <a:r>
              <a:rPr lang="en-US" altLang="zh-CN" sz="2000" b="0" i="0" u="none" strike="noStrike" dirty="0">
                <a:solidFill>
                  <a:schemeClr val="tx1">
                    <a:lumMod val="75000"/>
                  </a:schemeClr>
                </a:solidFill>
                <a:effectLst/>
                <a:latin typeface="Avenir Book"/>
                <a:ea typeface="+mn-ea"/>
                <a:cs typeface="+mn-cs"/>
                <a:sym typeface="Helvetica Neue"/>
              </a:rPr>
              <a:t>the</a:t>
            </a:r>
            <a:r>
              <a:rPr lang="zh-CN" altLang="en-US" sz="2000" b="0" i="0" u="none" strike="noStrike" dirty="0">
                <a:solidFill>
                  <a:schemeClr val="tx1">
                    <a:lumMod val="75000"/>
                  </a:schemeClr>
                </a:solidFill>
                <a:effectLst/>
                <a:latin typeface="Avenir Book"/>
                <a:ea typeface="+mn-ea"/>
                <a:cs typeface="+mn-cs"/>
                <a:sym typeface="Helvetica Neue"/>
              </a:rPr>
              <a:t> </a:t>
            </a:r>
            <a:r>
              <a:rPr lang="en-US" altLang="zh-CN" sz="2000" b="0" i="0" u="none" strike="noStrike" dirty="0">
                <a:solidFill>
                  <a:schemeClr val="tx1">
                    <a:lumMod val="75000"/>
                  </a:schemeClr>
                </a:solidFill>
                <a:effectLst/>
                <a:latin typeface="Avenir Book"/>
                <a:ea typeface="+mn-ea"/>
                <a:cs typeface="+mn-cs"/>
                <a:sym typeface="Helvetica Neue"/>
              </a:rPr>
              <a:t>slide</a:t>
            </a:r>
            <a:r>
              <a:rPr lang="zh-CN" altLang="en-US" sz="2000" b="0" i="0" u="none" strike="noStrike" dirty="0">
                <a:solidFill>
                  <a:schemeClr val="tx1">
                    <a:lumMod val="75000"/>
                  </a:schemeClr>
                </a:solidFill>
                <a:effectLst/>
                <a:latin typeface="Avenir Book"/>
                <a:ea typeface="+mn-ea"/>
                <a:cs typeface="+mn-cs"/>
                <a:sym typeface="Helvetica Neue"/>
              </a:rPr>
              <a:t> </a:t>
            </a:r>
            <a:r>
              <a:rPr lang="en-US" altLang="zh-CN" sz="2000" b="0" i="0" u="none" strike="noStrike" dirty="0">
                <a:solidFill>
                  <a:schemeClr val="tx1">
                    <a:lumMod val="75000"/>
                  </a:schemeClr>
                </a:solidFill>
                <a:effectLst/>
                <a:latin typeface="Avenir Book"/>
                <a:ea typeface="+mn-ea"/>
                <a:cs typeface="+mn-cs"/>
                <a:sym typeface="Helvetica Neue"/>
              </a:rPr>
              <a:t>shows</a:t>
            </a:r>
            <a:r>
              <a:rPr lang="zh-CN" altLang="en-US" sz="2000" b="0" i="0" u="none" strike="noStrike" dirty="0">
                <a:solidFill>
                  <a:schemeClr val="tx1">
                    <a:lumMod val="75000"/>
                  </a:schemeClr>
                </a:solidFill>
                <a:effectLst/>
                <a:latin typeface="Avenir Book"/>
                <a:ea typeface="+mn-ea"/>
                <a:cs typeface="+mn-cs"/>
                <a:sym typeface="Helvetica Neue"/>
              </a:rPr>
              <a:t> </a:t>
            </a:r>
            <a:r>
              <a:rPr lang="en-US" altLang="zh-CN" sz="2000" b="0" i="0" u="none" strike="noStrike" dirty="0">
                <a:solidFill>
                  <a:schemeClr val="tx1">
                    <a:lumMod val="75000"/>
                  </a:schemeClr>
                </a:solidFill>
                <a:effectLst/>
                <a:latin typeface="Avenir Book"/>
                <a:ea typeface="+mn-ea"/>
                <a:cs typeface="+mn-cs"/>
                <a:sym typeface="Helvetica Neue"/>
              </a:rPr>
              <a:t>an</a:t>
            </a:r>
            <a:r>
              <a:rPr lang="zh-CN" altLang="en-US" sz="2000" b="0" i="0" u="none" strike="noStrike" dirty="0">
                <a:solidFill>
                  <a:schemeClr val="tx1">
                    <a:lumMod val="75000"/>
                  </a:schemeClr>
                </a:solidFill>
                <a:effectLst/>
                <a:latin typeface="Avenir Book"/>
                <a:ea typeface="+mn-ea"/>
                <a:cs typeface="+mn-cs"/>
                <a:sym typeface="Helvetica Neue"/>
              </a:rPr>
              <a:t> </a:t>
            </a:r>
            <a:r>
              <a:rPr lang="en-US" altLang="zh-CN" sz="2000" b="0" i="0" u="none" strike="noStrike" dirty="0">
                <a:solidFill>
                  <a:schemeClr val="tx1">
                    <a:lumMod val="75000"/>
                  </a:schemeClr>
                </a:solidFill>
                <a:effectLst/>
                <a:latin typeface="Avenir Book"/>
                <a:ea typeface="+mn-ea"/>
                <a:cs typeface="+mn-cs"/>
                <a:sym typeface="Helvetica Neue"/>
              </a:rPr>
              <a:t>example</a:t>
            </a:r>
            <a:r>
              <a:rPr lang="zh-CN" altLang="en-US" sz="2000" b="0" i="0" u="none" strike="noStrike" dirty="0">
                <a:solidFill>
                  <a:schemeClr val="tx1">
                    <a:lumMod val="75000"/>
                  </a:schemeClr>
                </a:solidFill>
                <a:effectLst/>
                <a:latin typeface="Avenir Book"/>
                <a:ea typeface="+mn-ea"/>
                <a:cs typeface="+mn-cs"/>
                <a:sym typeface="Helvetica Neue"/>
              </a:rPr>
              <a:t> </a:t>
            </a:r>
            <a:r>
              <a:rPr lang="en-US" altLang="zh-CN" sz="2000" b="0" i="0" u="none" strike="noStrike" dirty="0">
                <a:solidFill>
                  <a:schemeClr val="tx1">
                    <a:lumMod val="75000"/>
                  </a:schemeClr>
                </a:solidFill>
                <a:effectLst/>
                <a:latin typeface="Avenir Book"/>
                <a:ea typeface="+mn-ea"/>
                <a:cs typeface="+mn-cs"/>
                <a:sym typeface="Helvetica Neue"/>
              </a:rPr>
              <a:t>of</a:t>
            </a:r>
            <a:r>
              <a:rPr lang="zh-CN" altLang="en-US" sz="2000" b="0" i="0" u="none" strike="noStrike" dirty="0">
                <a:solidFill>
                  <a:schemeClr val="tx1">
                    <a:lumMod val="75000"/>
                  </a:schemeClr>
                </a:solidFill>
                <a:effectLst/>
                <a:latin typeface="Avenir Book"/>
                <a:ea typeface="+mn-ea"/>
                <a:cs typeface="+mn-cs"/>
                <a:sym typeface="Helvetica Neue"/>
              </a:rPr>
              <a:t> </a:t>
            </a:r>
            <a:r>
              <a:rPr lang="en-US" altLang="zh-CN" sz="2000" b="0" i="0" u="none" strike="noStrike" dirty="0">
                <a:solidFill>
                  <a:schemeClr val="tx1">
                    <a:lumMod val="75000"/>
                  </a:schemeClr>
                </a:solidFill>
                <a:effectLst/>
                <a:latin typeface="Avenir Book"/>
                <a:ea typeface="+mn-ea"/>
                <a:cs typeface="+mn-cs"/>
                <a:sym typeface="Helvetica Neue"/>
              </a:rPr>
              <a:t>an</a:t>
            </a:r>
            <a:r>
              <a:rPr lang="zh-CN" altLang="en-US" sz="2000" b="0" i="0" u="none" strike="noStrike" dirty="0">
                <a:solidFill>
                  <a:schemeClr val="tx1">
                    <a:lumMod val="75000"/>
                  </a:schemeClr>
                </a:solidFill>
                <a:effectLst/>
                <a:latin typeface="Avenir Book"/>
                <a:ea typeface="+mn-ea"/>
                <a:cs typeface="+mn-cs"/>
                <a:sym typeface="Helvetica Neue"/>
              </a:rPr>
              <a:t> </a:t>
            </a:r>
            <a:r>
              <a:rPr lang="en-US" altLang="zh-CN" sz="2000" b="0" i="0" u="none" strike="noStrike" dirty="0">
                <a:solidFill>
                  <a:schemeClr val="tx1">
                    <a:lumMod val="75000"/>
                  </a:schemeClr>
                </a:solidFill>
                <a:effectLst/>
                <a:latin typeface="Avenir Book"/>
                <a:ea typeface="+mn-ea"/>
                <a:cs typeface="+mn-cs"/>
                <a:sym typeface="Helvetica Neue"/>
              </a:rPr>
              <a:t>instrument</a:t>
            </a:r>
            <a:r>
              <a:rPr lang="zh-CN" altLang="en-US" sz="2000" b="0" i="0" u="none" strike="noStrike" dirty="0">
                <a:solidFill>
                  <a:schemeClr val="tx1">
                    <a:lumMod val="75000"/>
                  </a:schemeClr>
                </a:solidFill>
                <a:effectLst/>
                <a:latin typeface="Avenir Book"/>
                <a:ea typeface="+mn-ea"/>
                <a:cs typeface="+mn-cs"/>
                <a:sym typeface="Helvetica Neue"/>
              </a:rPr>
              <a:t> </a:t>
            </a:r>
            <a:r>
              <a:rPr lang="en-US" altLang="zh-CN" sz="2000" b="0" i="0" u="none" strike="noStrike" dirty="0">
                <a:solidFill>
                  <a:schemeClr val="tx1">
                    <a:lumMod val="75000"/>
                  </a:schemeClr>
                </a:solidFill>
                <a:effectLst/>
                <a:latin typeface="Avenir Book"/>
                <a:ea typeface="+mn-ea"/>
                <a:cs typeface="+mn-cs"/>
                <a:sym typeface="Helvetica Neue"/>
              </a:rPr>
              <a:t>of</a:t>
            </a:r>
            <a:r>
              <a:rPr lang="zh-CN" altLang="en-US" sz="2000" b="0" i="0" u="none" strike="noStrike" dirty="0">
                <a:solidFill>
                  <a:schemeClr val="tx1">
                    <a:lumMod val="75000"/>
                  </a:schemeClr>
                </a:solidFill>
                <a:effectLst/>
                <a:latin typeface="Avenir Book"/>
                <a:ea typeface="+mn-ea"/>
                <a:cs typeface="+mn-cs"/>
                <a:sym typeface="Helvetica Neue"/>
              </a:rPr>
              <a:t> </a:t>
            </a:r>
            <a:r>
              <a:rPr lang="en-US" altLang="zh-CN" sz="2000" b="0" i="0" u="none" strike="noStrike" dirty="0">
                <a:solidFill>
                  <a:schemeClr val="tx1">
                    <a:lumMod val="75000"/>
                  </a:schemeClr>
                </a:solidFill>
                <a:effectLst/>
                <a:latin typeface="Avenir Book"/>
                <a:ea typeface="+mn-ea"/>
                <a:cs typeface="+mn-cs"/>
                <a:sym typeface="Helvetica Neue"/>
              </a:rPr>
              <a:t>full</a:t>
            </a:r>
            <a:r>
              <a:rPr lang="zh-CN" altLang="en-US" sz="2000" b="0" i="0" u="none" strike="noStrike" dirty="0">
                <a:solidFill>
                  <a:schemeClr val="tx1">
                    <a:lumMod val="75000"/>
                  </a:schemeClr>
                </a:solidFill>
                <a:effectLst/>
                <a:latin typeface="Avenir Book"/>
                <a:ea typeface="+mn-ea"/>
                <a:cs typeface="+mn-cs"/>
                <a:sym typeface="Helvetica Neue"/>
              </a:rPr>
              <a:t> </a:t>
            </a:r>
            <a:r>
              <a:rPr lang="en-US" altLang="zh-CN" sz="2000" b="0" i="0" u="none" strike="noStrike" dirty="0">
                <a:solidFill>
                  <a:schemeClr val="tx1">
                    <a:lumMod val="75000"/>
                  </a:schemeClr>
                </a:solidFill>
                <a:effectLst/>
                <a:latin typeface="Avenir Book"/>
                <a:ea typeface="+mn-ea"/>
                <a:cs typeface="+mn-cs"/>
                <a:sym typeface="Helvetica Neue"/>
              </a:rPr>
              <a:t>powers.</a:t>
            </a:r>
          </a:p>
          <a:p>
            <a:pPr marL="0" marR="0" lvl="0" indent="0" algn="l" defTabSz="457200" eaLnBrk="1" fontAlgn="auto" latinLnBrk="0" hangingPunct="1">
              <a:lnSpc>
                <a:spcPct val="117999"/>
              </a:lnSpc>
              <a:spcBef>
                <a:spcPts val="0"/>
              </a:spcBef>
              <a:spcAft>
                <a:spcPts val="0"/>
              </a:spcAft>
              <a:buClrTx/>
              <a:buSzTx/>
              <a:buFontTx/>
              <a:buNone/>
              <a:tabLst/>
              <a:defRPr/>
            </a:pPr>
            <a:endParaRPr lang="en-US" sz="2200" b="0" i="0" u="none" strike="noStrike" dirty="0">
              <a:effectLst/>
              <a:latin typeface="+mn-lt"/>
              <a:ea typeface="+mn-ea"/>
              <a:cs typeface="+mn-cs"/>
              <a:sym typeface="Helvetica Neue"/>
            </a:endParaRPr>
          </a:p>
          <a:p>
            <a:pPr marL="0" marR="0" lvl="0" indent="0" algn="l" defTabSz="457200" eaLnBrk="1" fontAlgn="auto" latinLnBrk="0" hangingPunct="1">
              <a:lnSpc>
                <a:spcPct val="117999"/>
              </a:lnSpc>
              <a:spcBef>
                <a:spcPts val="0"/>
              </a:spcBef>
              <a:spcAft>
                <a:spcPts val="0"/>
              </a:spcAft>
              <a:buClrTx/>
              <a:buSzTx/>
              <a:buFontTx/>
              <a:buNone/>
              <a:tabLst/>
              <a:defRPr/>
            </a:pPr>
            <a:r>
              <a:rPr lang="en-US" sz="2200" b="0" i="0" u="none" strike="noStrike" dirty="0">
                <a:effectLst/>
                <a:latin typeface="+mn-lt"/>
                <a:ea typeface="+mn-ea"/>
                <a:cs typeface="+mn-cs"/>
                <a:sym typeface="Helvetica Neue"/>
              </a:rPr>
              <a:t>Multilateral treaties usually designate an international organization or the Secretary-General of the United Nations as depositaries. </a:t>
            </a:r>
            <a:r>
              <a:rPr lang="en-US" altLang="zh-CN" sz="2400" dirty="0">
                <a:solidFill>
                  <a:schemeClr val="tx1">
                    <a:lumMod val="75000"/>
                  </a:schemeClr>
                </a:solidFill>
                <a:latin typeface="Avenir Book"/>
              </a:rPr>
              <a:t>For</a:t>
            </a:r>
            <a:r>
              <a:rPr lang="zh-CN" altLang="en-US" sz="2400" dirty="0">
                <a:solidFill>
                  <a:schemeClr val="tx1">
                    <a:lumMod val="75000"/>
                  </a:schemeClr>
                </a:solidFill>
                <a:latin typeface="Avenir Book"/>
              </a:rPr>
              <a:t> </a:t>
            </a:r>
            <a:r>
              <a:rPr lang="en-US" altLang="zh-CN" sz="2400" dirty="0">
                <a:solidFill>
                  <a:schemeClr val="tx1">
                    <a:lumMod val="75000"/>
                  </a:schemeClr>
                </a:solidFill>
                <a:latin typeface="Avenir Book"/>
              </a:rPr>
              <a:t>Tampere</a:t>
            </a:r>
            <a:r>
              <a:rPr lang="zh-CN" altLang="en-US" sz="2400" dirty="0">
                <a:solidFill>
                  <a:schemeClr val="tx1">
                    <a:lumMod val="75000"/>
                  </a:schemeClr>
                </a:solidFill>
                <a:latin typeface="Avenir Book"/>
              </a:rPr>
              <a:t> </a:t>
            </a:r>
            <a:r>
              <a:rPr lang="en-US" altLang="zh-CN" sz="2400" dirty="0">
                <a:solidFill>
                  <a:schemeClr val="tx1">
                    <a:lumMod val="75000"/>
                  </a:schemeClr>
                </a:solidFill>
                <a:latin typeface="Avenir Book"/>
              </a:rPr>
              <a:t>Convention,</a:t>
            </a:r>
            <a:r>
              <a:rPr lang="zh-CN" altLang="en-US" sz="2400" dirty="0">
                <a:solidFill>
                  <a:schemeClr val="tx1">
                    <a:lumMod val="75000"/>
                  </a:schemeClr>
                </a:solidFill>
                <a:latin typeface="Avenir Book"/>
              </a:rPr>
              <a:t> </a:t>
            </a:r>
            <a:r>
              <a:rPr lang="en-US" sz="2400" dirty="0">
                <a:solidFill>
                  <a:schemeClr val="tx1">
                    <a:lumMod val="75000"/>
                  </a:schemeClr>
                </a:solidFill>
                <a:latin typeface="Avenir Book"/>
              </a:rPr>
              <a:t>the Secretary-General of the United Nations</a:t>
            </a:r>
            <a:r>
              <a:rPr lang="zh-CN" altLang="en-US" sz="2400" dirty="0">
                <a:solidFill>
                  <a:schemeClr val="tx1">
                    <a:lumMod val="75000"/>
                  </a:schemeClr>
                </a:solidFill>
                <a:latin typeface="Avenir Book"/>
              </a:rPr>
              <a:t> </a:t>
            </a:r>
            <a:r>
              <a:rPr lang="en-US" altLang="zh-CN" sz="2400" dirty="0">
                <a:solidFill>
                  <a:schemeClr val="tx1">
                    <a:lumMod val="75000"/>
                  </a:schemeClr>
                </a:solidFill>
                <a:latin typeface="Avenir Book"/>
              </a:rPr>
              <a:t>acts</a:t>
            </a:r>
            <a:r>
              <a:rPr lang="zh-CN" altLang="en-US" sz="2400" dirty="0">
                <a:solidFill>
                  <a:schemeClr val="tx1">
                    <a:lumMod val="75000"/>
                  </a:schemeClr>
                </a:solidFill>
                <a:latin typeface="Avenir Book"/>
              </a:rPr>
              <a:t> </a:t>
            </a:r>
            <a:r>
              <a:rPr lang="en-US" altLang="zh-CN" sz="2400" dirty="0">
                <a:solidFill>
                  <a:schemeClr val="tx1">
                    <a:lumMod val="75000"/>
                  </a:schemeClr>
                </a:solidFill>
                <a:latin typeface="Avenir Book"/>
              </a:rPr>
              <a:t>as</a:t>
            </a:r>
            <a:r>
              <a:rPr lang="zh-CN" altLang="en-US" sz="2400" dirty="0">
                <a:solidFill>
                  <a:schemeClr val="tx1">
                    <a:lumMod val="75000"/>
                  </a:schemeClr>
                </a:solidFill>
                <a:latin typeface="Avenir Book"/>
              </a:rPr>
              <a:t> </a:t>
            </a:r>
            <a:r>
              <a:rPr lang="en-US" altLang="zh-CN" sz="2400" dirty="0">
                <a:solidFill>
                  <a:schemeClr val="tx1">
                    <a:lumMod val="75000"/>
                  </a:schemeClr>
                </a:solidFill>
                <a:latin typeface="Avenir Book"/>
              </a:rPr>
              <a:t>the</a:t>
            </a:r>
            <a:r>
              <a:rPr lang="zh-CN" altLang="en-US" sz="2400" dirty="0">
                <a:solidFill>
                  <a:schemeClr val="tx1">
                    <a:lumMod val="75000"/>
                  </a:schemeClr>
                </a:solidFill>
                <a:latin typeface="Avenir Book"/>
              </a:rPr>
              <a:t> </a:t>
            </a:r>
            <a:r>
              <a:rPr lang="en-US" altLang="zh-CN" sz="2400" dirty="0">
                <a:solidFill>
                  <a:schemeClr val="tx1">
                    <a:lumMod val="75000"/>
                  </a:schemeClr>
                </a:solidFill>
                <a:latin typeface="Avenir Book"/>
              </a:rPr>
              <a:t>depository.</a:t>
            </a:r>
          </a:p>
          <a:p>
            <a:pPr marL="0" marR="0" lvl="0" indent="0" algn="l" defTabSz="457200" eaLnBrk="1" fontAlgn="auto" latinLnBrk="0" hangingPunct="1">
              <a:lnSpc>
                <a:spcPct val="117999"/>
              </a:lnSpc>
              <a:spcBef>
                <a:spcPts val="0"/>
              </a:spcBef>
              <a:spcAft>
                <a:spcPts val="0"/>
              </a:spcAft>
              <a:buClrTx/>
              <a:buSzTx/>
              <a:buFontTx/>
              <a:buNone/>
              <a:tabLst/>
              <a:defRPr/>
            </a:pPr>
            <a:endParaRPr lang="en-US" sz="2400" b="0" i="0" u="none" strike="noStrike" dirty="0">
              <a:solidFill>
                <a:schemeClr val="tx1">
                  <a:lumMod val="75000"/>
                </a:schemeClr>
              </a:solidFill>
              <a:effectLst/>
              <a:latin typeface="Avenir Book"/>
              <a:ea typeface="+mn-ea"/>
              <a:cs typeface="+mn-cs"/>
              <a:sym typeface="Helvetica Neue"/>
            </a:endParaRPr>
          </a:p>
          <a:p>
            <a:pPr marL="0" marR="0" lvl="0" indent="0" algn="l" defTabSz="457200" eaLnBrk="1" fontAlgn="auto" latinLnBrk="0" hangingPunct="1">
              <a:lnSpc>
                <a:spcPct val="117999"/>
              </a:lnSpc>
              <a:spcBef>
                <a:spcPts val="0"/>
              </a:spcBef>
              <a:spcAft>
                <a:spcPts val="0"/>
              </a:spcAft>
              <a:buClrTx/>
              <a:buSzTx/>
              <a:buFontTx/>
              <a:buNone/>
              <a:tabLst/>
              <a:defRPr/>
            </a:pPr>
            <a:r>
              <a:rPr lang="en-US" sz="2200" b="0" i="0" u="none" strike="noStrike" dirty="0">
                <a:effectLst/>
                <a:latin typeface="+mn-lt"/>
                <a:ea typeface="+mn-ea"/>
                <a:cs typeface="+mn-cs"/>
                <a:sym typeface="Helvetica Neue"/>
              </a:rPr>
              <a:t>The depositary must accept all notifications and documents related to the treaty, examine whether all formal requirements are met, deposit them, register the treaty and notify all relevant acts to the parties concerned.</a:t>
            </a:r>
          </a:p>
          <a:p>
            <a:endParaRPr lang="en-US" sz="2200" dirty="0">
              <a:effectLst/>
              <a:latin typeface="+mn-lt"/>
              <a:ea typeface="+mn-ea"/>
              <a:cs typeface="+mn-cs"/>
              <a:sym typeface="Helvetica Neue"/>
            </a:endParaRPr>
          </a:p>
          <a:p>
            <a:r>
              <a:rPr lang="en-US" sz="2200" dirty="0">
                <a:effectLst/>
                <a:latin typeface="+mn-lt"/>
                <a:ea typeface="+mn-ea"/>
                <a:cs typeface="+mn-cs"/>
                <a:sym typeface="Helvetica Neue"/>
              </a:rPr>
              <a:t>The Convention shall enter into force thirty (30) days after the deposit of instruments of ratification, acceptance, approval or accession or definitive signature of thirty (30) States. </a:t>
            </a:r>
            <a:endParaRPr lang="en-US" dirty="0"/>
          </a:p>
          <a:p>
            <a:endParaRPr lang="en-CH" dirty="0"/>
          </a:p>
        </p:txBody>
      </p:sp>
    </p:spTree>
    <p:extLst>
      <p:ext uri="{BB962C8B-B14F-4D97-AF65-F5344CB8AC3E}">
        <p14:creationId xmlns:p14="http://schemas.microsoft.com/office/powerpoint/2010/main" val="3637831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dirty="0">
                <a:effectLst/>
                <a:latin typeface="+mn-lt"/>
                <a:ea typeface="+mn-ea"/>
                <a:cs typeface="+mn-cs"/>
                <a:sym typeface="Helvetica Neue"/>
              </a:rPr>
              <a:t>When signing, ratifying, accepting, approving or acceding to this Convention, a State may declare that it does not consider itself bound by either or both of the dispute settlement procedures provided for in para- graph 3 above. The other States Parties shall not be bound by a dispute settlement procedure provided for in paragraph 3 with respect to a State Party for which such a declaration is in force. </a:t>
            </a:r>
          </a:p>
          <a:p>
            <a:pPr marL="0" marR="0" lvl="0" indent="0" defTabSz="457200" eaLnBrk="1" fontAlgn="auto" latinLnBrk="0" hangingPunct="1">
              <a:lnSpc>
                <a:spcPct val="117999"/>
              </a:lnSpc>
              <a:spcBef>
                <a:spcPts val="0"/>
              </a:spcBef>
              <a:spcAft>
                <a:spcPts val="0"/>
              </a:spcAft>
              <a:buClrTx/>
              <a:buSzTx/>
              <a:buFontTx/>
              <a:buNone/>
              <a:tabLst/>
              <a:defRPr/>
            </a:pPr>
            <a:endParaRPr lang="en-US" sz="2200" dirty="0">
              <a:effectLst/>
              <a:latin typeface="+mn-lt"/>
              <a:ea typeface="+mn-ea"/>
              <a:cs typeface="+mn-cs"/>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endParaRPr lang="en-US" sz="2200" dirty="0">
              <a:effectLst/>
              <a:latin typeface="+mn-lt"/>
              <a:ea typeface="+mn-ea"/>
              <a:cs typeface="+mn-cs"/>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lang="en-US" sz="2200" b="1" dirty="0">
                <a:effectLst/>
                <a:latin typeface="+mn-lt"/>
                <a:ea typeface="+mn-ea"/>
                <a:cs typeface="+mn-cs"/>
                <a:sym typeface="Helvetica Neue"/>
              </a:rPr>
              <a:t>Reference</a:t>
            </a:r>
            <a:r>
              <a:rPr lang="zh-CN" altLang="en-US" sz="2200" b="1" dirty="0">
                <a:effectLst/>
                <a:latin typeface="+mn-lt"/>
                <a:ea typeface="+mn-ea"/>
                <a:cs typeface="+mn-cs"/>
                <a:sym typeface="Helvetica Neue"/>
              </a:rPr>
              <a:t>：</a:t>
            </a:r>
            <a:endParaRPr lang="en-US" b="1" dirty="0"/>
          </a:p>
          <a:p>
            <a:endParaRPr lang="en-CH" dirty="0"/>
          </a:p>
          <a:p>
            <a:r>
              <a:rPr lang="en-US" altLang="zh-CN" sz="2200" dirty="0">
                <a:effectLst/>
                <a:latin typeface="+mn-lt"/>
                <a:ea typeface="+mn-ea"/>
                <a:cs typeface="+mn-cs"/>
                <a:sym typeface="Helvetica Neue"/>
              </a:rPr>
              <a:t>Tampere</a:t>
            </a:r>
            <a:r>
              <a:rPr lang="zh-CN" altLang="en-US" sz="2200" dirty="0">
                <a:effectLst/>
                <a:latin typeface="+mn-lt"/>
                <a:ea typeface="+mn-ea"/>
                <a:cs typeface="+mn-cs"/>
                <a:sym typeface="Helvetica Neue"/>
              </a:rPr>
              <a:t> </a:t>
            </a:r>
            <a:r>
              <a:rPr lang="en-US" altLang="zh-CN" sz="2200" dirty="0">
                <a:effectLst/>
                <a:latin typeface="+mn-lt"/>
                <a:ea typeface="+mn-ea"/>
                <a:cs typeface="+mn-cs"/>
                <a:sym typeface="Helvetica Neue"/>
              </a:rPr>
              <a:t>Convention</a:t>
            </a:r>
            <a:r>
              <a:rPr lang="zh-CN" altLang="en-US" sz="2200" dirty="0">
                <a:effectLst/>
                <a:latin typeface="+mn-lt"/>
                <a:ea typeface="+mn-ea"/>
                <a:cs typeface="+mn-cs"/>
                <a:sym typeface="Helvetica Neue"/>
              </a:rPr>
              <a:t> </a:t>
            </a:r>
            <a:r>
              <a:rPr lang="en-US" altLang="zh-CN" sz="2200" dirty="0">
                <a:effectLst/>
                <a:latin typeface="+mn-lt"/>
                <a:ea typeface="+mn-ea"/>
                <a:cs typeface="+mn-cs"/>
                <a:sym typeface="Helvetica Neue"/>
              </a:rPr>
              <a:t>Article</a:t>
            </a:r>
            <a:r>
              <a:rPr lang="zh-CN" altLang="en-US" sz="2200" dirty="0">
                <a:effectLst/>
                <a:latin typeface="+mn-lt"/>
                <a:ea typeface="+mn-ea"/>
                <a:cs typeface="+mn-cs"/>
                <a:sym typeface="Helvetica Neue"/>
              </a:rPr>
              <a:t> </a:t>
            </a:r>
            <a:r>
              <a:rPr lang="en-US" altLang="zh-CN" sz="2200" dirty="0">
                <a:effectLst/>
                <a:latin typeface="+mn-lt"/>
                <a:ea typeface="+mn-ea"/>
                <a:cs typeface="+mn-cs"/>
                <a:sym typeface="Helvetica Neue"/>
              </a:rPr>
              <a:t>11</a:t>
            </a:r>
            <a:r>
              <a:rPr lang="zh-CN" altLang="en-US" sz="2200" dirty="0">
                <a:effectLst/>
                <a:latin typeface="+mn-lt"/>
                <a:ea typeface="+mn-ea"/>
                <a:cs typeface="+mn-cs"/>
                <a:sym typeface="Helvetica Neue"/>
              </a:rPr>
              <a:t> </a:t>
            </a:r>
            <a:r>
              <a:rPr lang="en-US" altLang="zh-CN" sz="2200" dirty="0">
                <a:effectLst/>
                <a:latin typeface="+mn-lt"/>
                <a:ea typeface="+mn-ea"/>
                <a:cs typeface="+mn-cs"/>
                <a:sym typeface="Helvetica Neue"/>
              </a:rPr>
              <a:t>paragraph</a:t>
            </a:r>
            <a:r>
              <a:rPr lang="zh-CN" altLang="en-US" sz="2200" dirty="0">
                <a:effectLst/>
                <a:latin typeface="+mn-lt"/>
                <a:ea typeface="+mn-ea"/>
                <a:cs typeface="+mn-cs"/>
                <a:sym typeface="Helvetica Neue"/>
              </a:rPr>
              <a:t> </a:t>
            </a:r>
            <a:r>
              <a:rPr lang="en-US" altLang="zh-CN" sz="2200" dirty="0">
                <a:effectLst/>
                <a:latin typeface="+mn-lt"/>
                <a:ea typeface="+mn-ea"/>
                <a:cs typeface="+mn-cs"/>
                <a:sym typeface="Helvetica Neue"/>
              </a:rPr>
              <a:t>6:</a:t>
            </a:r>
            <a:r>
              <a:rPr lang="zh-CN" altLang="en-US" sz="2200" dirty="0">
                <a:effectLst/>
                <a:latin typeface="+mn-lt"/>
                <a:ea typeface="+mn-ea"/>
                <a:cs typeface="+mn-cs"/>
                <a:sym typeface="Helvetica Neue"/>
              </a:rPr>
              <a:t> </a:t>
            </a:r>
            <a:endParaRPr lang="en-US" altLang="zh-CN" sz="2200" dirty="0">
              <a:effectLst/>
              <a:latin typeface="+mn-lt"/>
              <a:ea typeface="+mn-ea"/>
              <a:cs typeface="+mn-cs"/>
              <a:sym typeface="Helvetica Neue"/>
            </a:endParaRPr>
          </a:p>
          <a:p>
            <a:r>
              <a:rPr lang="en-US" sz="2200" dirty="0">
                <a:effectLst/>
                <a:latin typeface="+mn-lt"/>
                <a:ea typeface="+mn-ea"/>
                <a:cs typeface="+mn-cs"/>
                <a:sym typeface="Helvetica Neue"/>
              </a:rPr>
              <a:t>If neither State Party seeks the good offices of another State Party, State, non-State entity or intergovernmental organization, or if the exercise of good offices fails to facilitate a settlement of the dispute within six (6) months of the request for such good offices being made, then either State Party to the dispute may: </a:t>
            </a:r>
            <a:endParaRPr lang="en-US" dirty="0"/>
          </a:p>
          <a:p>
            <a:r>
              <a:rPr lang="en-US" sz="2200" dirty="0">
                <a:effectLst/>
                <a:latin typeface="+mn-lt"/>
                <a:ea typeface="+mn-ea"/>
                <a:cs typeface="+mn-cs"/>
                <a:sym typeface="Helvetica Neue"/>
              </a:rPr>
              <a:t>a)  request that the dispute be submitted to binding arbitration; or </a:t>
            </a:r>
            <a:endParaRPr lang="en-US" dirty="0">
              <a:effectLst/>
            </a:endParaRPr>
          </a:p>
          <a:p>
            <a:r>
              <a:rPr lang="en-US" sz="2200" dirty="0">
                <a:effectLst/>
                <a:latin typeface="+mn-lt"/>
                <a:ea typeface="+mn-ea"/>
                <a:cs typeface="+mn-cs"/>
                <a:sym typeface="Helvetica Neue"/>
              </a:rPr>
              <a:t>b)  submit the dispute to the International Court of Justice for decision, provided that both States Parties to the dispute have, at the time of signing, ratifying or acceding to this Convention, or at any time thereafter, accepted the jurisdiction of the International Court of Justice in respect of such disputes. </a:t>
            </a:r>
            <a:endParaRPr lang="en-CH" dirty="0"/>
          </a:p>
          <a:p>
            <a:endParaRPr lang="en-CH" dirty="0"/>
          </a:p>
          <a:p>
            <a:r>
              <a:rPr lang="en-US" altLang="zh-CN" dirty="0"/>
              <a:t>Article</a:t>
            </a:r>
            <a:r>
              <a:rPr lang="zh-CN" altLang="en-US" dirty="0"/>
              <a:t> </a:t>
            </a:r>
            <a:r>
              <a:rPr lang="en-US" altLang="zh-CN" dirty="0"/>
              <a:t>14</a:t>
            </a:r>
            <a:r>
              <a:rPr lang="zh-CN" altLang="en-US" dirty="0"/>
              <a:t> </a:t>
            </a:r>
            <a:r>
              <a:rPr lang="en-US" altLang="zh-CN" dirty="0"/>
              <a:t>:</a:t>
            </a:r>
            <a:r>
              <a:rPr lang="zh-CN" altLang="en-US" dirty="0"/>
              <a:t> </a:t>
            </a:r>
            <a:endParaRPr lang="en-CH" altLang="zh-CN" dirty="0"/>
          </a:p>
          <a:p>
            <a:r>
              <a:rPr lang="en-US" sz="2200" dirty="0">
                <a:effectLst/>
                <a:latin typeface="+mn-lt"/>
                <a:ea typeface="+mn-ea"/>
                <a:cs typeface="+mn-cs"/>
                <a:sym typeface="Helvetica Neue"/>
              </a:rPr>
              <a:t>1. When definitively signing, ratifying or acceding to this Convention or any amendment hereto, a State Party may make reservations. </a:t>
            </a:r>
            <a:endParaRPr lang="en-US" dirty="0"/>
          </a:p>
          <a:p>
            <a:r>
              <a:rPr lang="en-US" sz="2200" dirty="0">
                <a:effectLst/>
                <a:latin typeface="+mn-lt"/>
                <a:ea typeface="+mn-ea"/>
                <a:cs typeface="+mn-cs"/>
                <a:sym typeface="Helvetica Neue"/>
              </a:rPr>
              <a:t>2. A State Party may at any time withdraw its prior reservation by written notification to the depositary. Such withdrawal of a reservation becomes effective immediately upon notification to the depositary. </a:t>
            </a:r>
            <a:endParaRPr lang="en-US" dirty="0"/>
          </a:p>
          <a:p>
            <a:endParaRPr lang="en-CH" dirty="0"/>
          </a:p>
        </p:txBody>
      </p:sp>
    </p:spTree>
    <p:extLst>
      <p:ext uri="{BB962C8B-B14F-4D97-AF65-F5344CB8AC3E}">
        <p14:creationId xmlns:p14="http://schemas.microsoft.com/office/powerpoint/2010/main" val="4183278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H" dirty="0"/>
          </a:p>
        </p:txBody>
      </p:sp>
    </p:spTree>
    <p:extLst>
      <p:ext uri="{BB962C8B-B14F-4D97-AF65-F5344CB8AC3E}">
        <p14:creationId xmlns:p14="http://schemas.microsoft.com/office/powerpoint/2010/main" val="1107184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610514" indent="-610514"/>
            <a:r>
              <a:rPr lang="en-US" altLang="zh-CN" dirty="0"/>
              <a:t>Challenges for countries</a:t>
            </a:r>
            <a:r>
              <a:rPr lang="zh-CN" altLang="en-US" dirty="0"/>
              <a:t> </a:t>
            </a:r>
            <a:r>
              <a:rPr lang="en-US" altLang="zh-CN" dirty="0"/>
              <a:t>in</a:t>
            </a:r>
            <a:r>
              <a:rPr lang="zh-CN" altLang="en-US" dirty="0"/>
              <a:t> </a:t>
            </a:r>
            <a:r>
              <a:rPr lang="en-US" altLang="zh-CN" dirty="0"/>
              <a:t>signing,</a:t>
            </a:r>
            <a:r>
              <a:rPr lang="zh-CN" altLang="en-US" dirty="0"/>
              <a:t> </a:t>
            </a:r>
            <a:r>
              <a:rPr lang="en-US" altLang="zh-CN" dirty="0"/>
              <a:t>ratifying,</a:t>
            </a:r>
            <a:r>
              <a:rPr lang="zh-CN" altLang="en-US" dirty="0"/>
              <a:t> </a:t>
            </a:r>
            <a:r>
              <a:rPr lang="en-US" altLang="zh-CN" dirty="0"/>
              <a:t>and</a:t>
            </a:r>
            <a:r>
              <a:rPr lang="zh-CN" altLang="en-US" dirty="0"/>
              <a:t> </a:t>
            </a:r>
            <a:r>
              <a:rPr lang="en-US" altLang="zh-CN" dirty="0"/>
              <a:t>implementing</a:t>
            </a:r>
            <a:r>
              <a:rPr lang="zh-CN" altLang="en-US" dirty="0"/>
              <a:t> </a:t>
            </a:r>
            <a:r>
              <a:rPr lang="en-US" altLang="zh-CN" dirty="0"/>
              <a:t>the</a:t>
            </a:r>
            <a:r>
              <a:rPr lang="zh-CN" altLang="en-US" dirty="0"/>
              <a:t> </a:t>
            </a:r>
            <a:r>
              <a:rPr lang="en-US" altLang="zh-CN" dirty="0"/>
              <a:t>conventions.</a:t>
            </a:r>
          </a:p>
          <a:p>
            <a:pPr marL="610514" indent="-610514"/>
            <a:endParaRPr lang="en-US" dirty="0"/>
          </a:p>
          <a:p>
            <a:pPr marL="610514" indent="-610514"/>
            <a:r>
              <a:rPr lang="en-US" dirty="0"/>
              <a:t>Lack of awareness creation – inform national stakeholders and agencies on the legislation and ensure its implementation</a:t>
            </a:r>
          </a:p>
          <a:p>
            <a:pPr marL="610514" indent="-610514"/>
            <a:r>
              <a:rPr lang="en-US" dirty="0"/>
              <a:t>Absence of activation process – when the Tampere is to be activated during disaster.</a:t>
            </a:r>
          </a:p>
          <a:p>
            <a:endParaRPr lang="en-US" dirty="0"/>
          </a:p>
          <a:p>
            <a:endParaRPr lang="en-CH" dirty="0"/>
          </a:p>
        </p:txBody>
      </p:sp>
    </p:spTree>
    <p:extLst>
      <p:ext uri="{BB962C8B-B14F-4D97-AF65-F5344CB8AC3E}">
        <p14:creationId xmlns:p14="http://schemas.microsoft.com/office/powerpoint/2010/main" val="200010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zh-CN" dirty="0"/>
              <a:t>In additional to Tampere convention, more hurdles to address</a:t>
            </a:r>
            <a:r>
              <a:rPr lang="zh-CN" altLang="en-US" dirty="0"/>
              <a:t> </a:t>
            </a:r>
            <a:r>
              <a:rPr lang="en-US" altLang="zh-CN" dirty="0"/>
              <a:t>in</a:t>
            </a:r>
            <a:r>
              <a:rPr lang="zh-CN" altLang="en-US" dirty="0"/>
              <a:t> </a:t>
            </a:r>
            <a:r>
              <a:rPr lang="en-US" altLang="zh-CN" dirty="0"/>
              <a:t>the</a:t>
            </a:r>
            <a:r>
              <a:rPr lang="zh-CN" altLang="en-US" dirty="0"/>
              <a:t> </a:t>
            </a:r>
            <a:r>
              <a:rPr lang="en-US" altLang="zh-CN" dirty="0"/>
              <a:t>actual</a:t>
            </a:r>
            <a:r>
              <a:rPr lang="zh-CN" altLang="en-US" dirty="0"/>
              <a:t> </a:t>
            </a:r>
            <a:r>
              <a:rPr lang="en-US" altLang="zh-CN" dirty="0"/>
              <a:t>equipment</a:t>
            </a:r>
            <a:r>
              <a:rPr lang="zh-CN" altLang="en-US" dirty="0"/>
              <a:t> </a:t>
            </a:r>
            <a:r>
              <a:rPr lang="en-US" altLang="zh-CN" dirty="0"/>
              <a:t>shipping</a:t>
            </a:r>
            <a:r>
              <a:rPr lang="zh-CN" altLang="en-US" dirty="0"/>
              <a:t> </a:t>
            </a:r>
            <a:r>
              <a:rPr lang="en-US" altLang="zh-CN" dirty="0"/>
              <a:t>and</a:t>
            </a:r>
            <a:r>
              <a:rPr lang="zh-CN" altLang="en-US" dirty="0"/>
              <a:t> </a:t>
            </a:r>
            <a:r>
              <a:rPr lang="en-US" altLang="zh-CN" dirty="0"/>
              <a:t>distribution:</a:t>
            </a:r>
          </a:p>
          <a:p>
            <a:endParaRPr lang="en-US" dirty="0"/>
          </a:p>
          <a:p>
            <a:r>
              <a:rPr lang="en-US" altLang="zh-CN" dirty="0"/>
              <a:t>Shipment</a:t>
            </a:r>
            <a:r>
              <a:rPr lang="zh-CN" altLang="en-US" dirty="0"/>
              <a:t> </a:t>
            </a:r>
            <a:r>
              <a:rPr lang="en-US" altLang="zh-CN" dirty="0"/>
              <a:t>protocols</a:t>
            </a:r>
            <a:r>
              <a:rPr lang="zh-CN" altLang="en-US" dirty="0"/>
              <a:t> </a:t>
            </a:r>
            <a:r>
              <a:rPr lang="en-US" altLang="zh-CN" dirty="0"/>
              <a:t>related</a:t>
            </a:r>
            <a:r>
              <a:rPr lang="zh-CN" altLang="en-US" dirty="0"/>
              <a:t> </a:t>
            </a:r>
            <a:r>
              <a:rPr lang="en-US" altLang="zh-CN" dirty="0"/>
              <a:t>to</a:t>
            </a:r>
            <a:r>
              <a:rPr lang="zh-CN" altLang="en-US" dirty="0"/>
              <a:t> </a:t>
            </a:r>
            <a:r>
              <a:rPr lang="en-US" altLang="zh-CN" dirty="0"/>
              <a:t>the</a:t>
            </a:r>
            <a:r>
              <a:rPr lang="zh-CN" altLang="en-US" dirty="0"/>
              <a:t> </a:t>
            </a:r>
            <a:r>
              <a:rPr lang="en-US" altLang="zh-CN" dirty="0"/>
              <a:t>Lithium</a:t>
            </a:r>
            <a:r>
              <a:rPr lang="zh-CN" altLang="en-US" dirty="0"/>
              <a:t> </a:t>
            </a:r>
            <a:r>
              <a:rPr lang="en-US" altLang="zh-CN" dirty="0"/>
              <a:t>Batteries:</a:t>
            </a:r>
            <a:r>
              <a:rPr lang="zh-CN" altLang="en-US" dirty="0"/>
              <a:t> </a:t>
            </a:r>
            <a:r>
              <a:rPr lang="en-US" altLang="zh-CN" dirty="0"/>
              <a:t>a</a:t>
            </a:r>
            <a:r>
              <a:rPr lang="zh-CN" altLang="en-US" dirty="0"/>
              <a:t> </a:t>
            </a:r>
            <a:r>
              <a:rPr lang="en-US" altLang="zh-CN" dirty="0"/>
              <a:t>number</a:t>
            </a:r>
            <a:r>
              <a:rPr lang="zh-CN" altLang="en-US" dirty="0"/>
              <a:t> </a:t>
            </a:r>
            <a:r>
              <a:rPr lang="en-US" altLang="zh-CN" dirty="0"/>
              <a:t>of</a:t>
            </a:r>
            <a:r>
              <a:rPr lang="zh-CN" altLang="en-US" dirty="0"/>
              <a:t> </a:t>
            </a:r>
            <a:r>
              <a:rPr lang="en-US" altLang="zh-CN" dirty="0"/>
              <a:t>shipping</a:t>
            </a:r>
            <a:r>
              <a:rPr lang="zh-CN" altLang="en-US" dirty="0"/>
              <a:t> </a:t>
            </a:r>
            <a:r>
              <a:rPr lang="en-US" altLang="zh-CN" dirty="0"/>
              <a:t>agencies</a:t>
            </a:r>
            <a:r>
              <a:rPr lang="zh-CN" altLang="en-US" dirty="0"/>
              <a:t> </a:t>
            </a:r>
            <a:r>
              <a:rPr lang="en-US" altLang="zh-CN" dirty="0"/>
              <a:t>also</a:t>
            </a:r>
            <a:r>
              <a:rPr lang="zh-CN" altLang="en-US" dirty="0"/>
              <a:t> </a:t>
            </a:r>
            <a:r>
              <a:rPr lang="en-US" altLang="zh-CN" dirty="0"/>
              <a:t>have</a:t>
            </a:r>
            <a:r>
              <a:rPr lang="zh-CN" altLang="en-US" dirty="0"/>
              <a:t> </a:t>
            </a:r>
            <a:r>
              <a:rPr lang="en-US" altLang="zh-CN" dirty="0"/>
              <a:t>varying</a:t>
            </a:r>
            <a:r>
              <a:rPr lang="zh-CN" altLang="en-US" dirty="0"/>
              <a:t> </a:t>
            </a:r>
            <a:r>
              <a:rPr lang="en-US" altLang="zh-CN" dirty="0"/>
              <a:t>perspectives</a:t>
            </a:r>
            <a:r>
              <a:rPr lang="zh-CN" altLang="en-US" dirty="0"/>
              <a:t> </a:t>
            </a:r>
            <a:r>
              <a:rPr lang="en-US" altLang="zh-CN" dirty="0"/>
              <a:t>on</a:t>
            </a:r>
            <a:r>
              <a:rPr lang="zh-CN" altLang="en-US" dirty="0"/>
              <a:t> </a:t>
            </a:r>
            <a:r>
              <a:rPr lang="en-US" altLang="zh-CN" dirty="0"/>
              <a:t>shipment</a:t>
            </a:r>
            <a:r>
              <a:rPr lang="zh-CN" altLang="en-US" dirty="0"/>
              <a:t> </a:t>
            </a:r>
            <a:r>
              <a:rPr lang="en-US" altLang="zh-CN" dirty="0"/>
              <a:t>–</a:t>
            </a:r>
            <a:r>
              <a:rPr lang="zh-CN" altLang="en-US" dirty="0"/>
              <a:t> </a:t>
            </a:r>
            <a:r>
              <a:rPr lang="en-US" sz="2200" dirty="0">
                <a:effectLst/>
                <a:latin typeface="+mn-lt"/>
                <a:ea typeface="+mn-ea"/>
                <a:cs typeface="+mn-cs"/>
                <a:sym typeface="Helvetica Neue"/>
              </a:rPr>
              <a:t>- some indicate that if the equipment comes in packages of two batteries per package they could be shipped. Others have total apprehension for shipping unless it is part of a special shipping consignment. It is also not clear as to the written protocols they have adopted when it is an emergency or humanitarian crisis.</a:t>
            </a:r>
            <a:br>
              <a:rPr lang="en-US" dirty="0"/>
            </a:br>
            <a:endParaRPr lang="en-US" dirty="0"/>
          </a:p>
          <a:p>
            <a:r>
              <a:rPr lang="en-US" sz="2200" dirty="0">
                <a:effectLst/>
                <a:latin typeface="+mn-lt"/>
                <a:ea typeface="+mn-ea"/>
                <a:cs typeface="+mn-cs"/>
                <a:sym typeface="Helvetica Neue"/>
              </a:rPr>
              <a:t>there needs to be clear understanding among IATA and Regional counterparts, Airlines, travel agencies, Shipping agencies, Customs, Regulatory Authorities, Rapid Response Teams, Search and Rescue Teams, National Standards Bureau, Regional &amp; International Humanitarian Responders and National Emergency and humanitarian Responders, on the clearly defined and understood protocols for the shipment of Lithium batteries in response to disasters.</a:t>
            </a:r>
          </a:p>
          <a:p>
            <a:endParaRPr lang="en-US" sz="2200" dirty="0">
              <a:effectLst/>
              <a:latin typeface="+mn-lt"/>
              <a:ea typeface="+mn-ea"/>
              <a:cs typeface="+mn-cs"/>
              <a:sym typeface="Helvetica Neue"/>
            </a:endParaRPr>
          </a:p>
          <a:p>
            <a:endParaRPr lang="en-US" dirty="0"/>
          </a:p>
        </p:txBody>
      </p:sp>
    </p:spTree>
    <p:extLst>
      <p:ext uri="{BB962C8B-B14F-4D97-AF65-F5344CB8AC3E}">
        <p14:creationId xmlns:p14="http://schemas.microsoft.com/office/powerpoint/2010/main" val="4285909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zh-CN" dirty="0"/>
              <a:t>49</a:t>
            </a:r>
            <a:r>
              <a:rPr lang="zh-CN" altLang="en-US" dirty="0"/>
              <a:t> </a:t>
            </a:r>
            <a:r>
              <a:rPr lang="en-US" altLang="zh-CN" dirty="0"/>
              <a:t>countries</a:t>
            </a:r>
            <a:r>
              <a:rPr lang="zh-CN" altLang="en-US" dirty="0"/>
              <a:t> </a:t>
            </a:r>
            <a:r>
              <a:rPr lang="en-US" altLang="zh-CN" dirty="0"/>
              <a:t>have</a:t>
            </a:r>
            <a:r>
              <a:rPr lang="zh-CN" altLang="en-US" dirty="0"/>
              <a:t> </a:t>
            </a:r>
            <a:r>
              <a:rPr lang="en-US" altLang="zh-CN" dirty="0"/>
              <a:t>signed</a:t>
            </a:r>
            <a:r>
              <a:rPr lang="zh-CN" altLang="en-US" dirty="0"/>
              <a:t> </a:t>
            </a:r>
            <a:r>
              <a:rPr lang="en-US" altLang="zh-CN" dirty="0"/>
              <a:t>and</a:t>
            </a:r>
            <a:r>
              <a:rPr lang="zh-CN" altLang="en-US" dirty="0"/>
              <a:t> </a:t>
            </a:r>
            <a:r>
              <a:rPr lang="en-US" altLang="zh-CN" dirty="0"/>
              <a:t>ratified</a:t>
            </a:r>
            <a:r>
              <a:rPr lang="zh-CN" altLang="en-US" dirty="0"/>
              <a:t> </a:t>
            </a:r>
            <a:r>
              <a:rPr lang="en-US" altLang="zh-CN" dirty="0"/>
              <a:t>the</a:t>
            </a:r>
            <a:r>
              <a:rPr lang="zh-CN" altLang="en-US" dirty="0"/>
              <a:t> </a:t>
            </a:r>
            <a:r>
              <a:rPr lang="en-US" altLang="zh-CN" dirty="0"/>
              <a:t>Tampere</a:t>
            </a:r>
            <a:r>
              <a:rPr lang="zh-CN" altLang="en-US" dirty="0"/>
              <a:t> </a:t>
            </a:r>
            <a:r>
              <a:rPr lang="en-US" altLang="zh-CN" dirty="0"/>
              <a:t>Convention,</a:t>
            </a:r>
            <a:r>
              <a:rPr lang="zh-CN" altLang="en-US" dirty="0"/>
              <a:t> </a:t>
            </a:r>
            <a:r>
              <a:rPr lang="en-US" altLang="zh-CN" dirty="0"/>
              <a:t>and</a:t>
            </a:r>
            <a:r>
              <a:rPr lang="zh-CN" altLang="en-US" dirty="0"/>
              <a:t> </a:t>
            </a:r>
            <a:r>
              <a:rPr lang="en-US" altLang="zh-CN" dirty="0"/>
              <a:t>may</a:t>
            </a:r>
            <a:r>
              <a:rPr lang="zh-CN" altLang="en-US" dirty="0"/>
              <a:t> </a:t>
            </a:r>
            <a:r>
              <a:rPr lang="en-US" altLang="zh-CN" dirty="0"/>
              <a:t>move</a:t>
            </a:r>
            <a:r>
              <a:rPr lang="zh-CN" altLang="en-US" dirty="0"/>
              <a:t> </a:t>
            </a:r>
            <a:r>
              <a:rPr lang="en-US" altLang="zh-CN" dirty="0"/>
              <a:t>to</a:t>
            </a:r>
            <a:r>
              <a:rPr lang="zh-CN" altLang="en-US" dirty="0"/>
              <a:t> </a:t>
            </a:r>
            <a:r>
              <a:rPr lang="en-US" altLang="zh-CN" dirty="0"/>
              <a:t>the</a:t>
            </a:r>
            <a:r>
              <a:rPr lang="zh-CN" altLang="en-US" dirty="0"/>
              <a:t> </a:t>
            </a:r>
            <a:r>
              <a:rPr lang="en-US" altLang="zh-CN" dirty="0"/>
              <a:t>implement</a:t>
            </a:r>
            <a:r>
              <a:rPr lang="zh-CN" altLang="en-US" dirty="0"/>
              <a:t> </a:t>
            </a:r>
            <a:r>
              <a:rPr lang="en-US" altLang="zh-CN" dirty="0"/>
              <a:t>phase</a:t>
            </a:r>
            <a:r>
              <a:rPr lang="zh-CN" altLang="en-US" dirty="0"/>
              <a:t> </a:t>
            </a:r>
            <a:r>
              <a:rPr lang="en-US" altLang="zh-CN" dirty="0"/>
              <a:t>of</a:t>
            </a:r>
            <a:r>
              <a:rPr lang="zh-CN" altLang="en-US" dirty="0"/>
              <a:t> </a:t>
            </a:r>
            <a:r>
              <a:rPr lang="en-US" altLang="zh-CN" dirty="0"/>
              <a:t>the</a:t>
            </a:r>
            <a:r>
              <a:rPr lang="zh-CN" altLang="en-US" dirty="0"/>
              <a:t> </a:t>
            </a:r>
            <a:r>
              <a:rPr lang="en-US" altLang="zh-CN" dirty="0"/>
              <a:t>Convention.</a:t>
            </a:r>
          </a:p>
          <a:p>
            <a:pPr marL="431800" indent="-431800" algn="just" defTabSz="825500">
              <a:buSzPct val="123000"/>
              <a:buChar char="•"/>
              <a:defRPr sz="3400">
                <a:solidFill>
                  <a:srgbClr val="222222"/>
                </a:solidFill>
                <a:latin typeface="Avenir Book"/>
                <a:ea typeface="Avenir Book"/>
                <a:cs typeface="Avenir Book"/>
                <a:sym typeface="Avenir Book"/>
              </a:defRPr>
            </a:pPr>
            <a:endParaRPr lang="en-US" dirty="0"/>
          </a:p>
          <a:p>
            <a:pPr marL="431800" indent="-431800" algn="just" defTabSz="825500">
              <a:buSzPct val="123000"/>
              <a:buChar char="•"/>
              <a:defRPr sz="3400">
                <a:solidFill>
                  <a:srgbClr val="222222"/>
                </a:solidFill>
                <a:latin typeface="Avenir Book"/>
                <a:ea typeface="Avenir Book"/>
                <a:cs typeface="Avenir Book"/>
                <a:sym typeface="Avenir Book"/>
              </a:defRPr>
            </a:pPr>
            <a:r>
              <a:rPr lang="en-US" dirty="0"/>
              <a:t>As said before, implementation of Tampere differs for many countries, simplified process may look like:</a:t>
            </a:r>
          </a:p>
          <a:p>
            <a:pPr marL="431800" indent="-431800" algn="just" defTabSz="825500">
              <a:buSzPct val="123000"/>
              <a:buChar char="•"/>
              <a:defRPr sz="3400">
                <a:solidFill>
                  <a:srgbClr val="222222"/>
                </a:solidFill>
                <a:latin typeface="Avenir Book"/>
                <a:ea typeface="Avenir Book"/>
                <a:cs typeface="Avenir Book"/>
                <a:sym typeface="Avenir Book"/>
              </a:defRPr>
            </a:pPr>
            <a:endParaRPr lang="en-US" dirty="0"/>
          </a:p>
          <a:p>
            <a:pPr marL="1041400" lvl="1" indent="-431800" algn="just" defTabSz="825500">
              <a:buSzPct val="123000"/>
              <a:buChar char="•"/>
              <a:defRPr sz="3400">
                <a:solidFill>
                  <a:srgbClr val="222222"/>
                </a:solidFill>
                <a:latin typeface="Avenir Book"/>
                <a:ea typeface="Avenir Book"/>
                <a:cs typeface="Avenir Book"/>
                <a:sym typeface="Avenir Book"/>
              </a:defRPr>
            </a:pPr>
            <a:r>
              <a:rPr lang="en-US" dirty="0"/>
              <a:t>National Legislation on Tampere Implementation</a:t>
            </a:r>
          </a:p>
          <a:p>
            <a:pPr marL="1041400" lvl="1" indent="-431800" algn="just" defTabSz="825500">
              <a:buSzPct val="123000"/>
              <a:buChar char="•"/>
              <a:defRPr sz="3400">
                <a:solidFill>
                  <a:srgbClr val="222222"/>
                </a:solidFill>
                <a:latin typeface="Avenir Book"/>
                <a:ea typeface="Avenir Book"/>
                <a:cs typeface="Avenir Book"/>
                <a:sym typeface="Avenir Book"/>
              </a:defRPr>
            </a:pPr>
            <a:endParaRPr lang="en-US" dirty="0"/>
          </a:p>
          <a:p>
            <a:pPr marL="1041400" lvl="1" indent="-431800" algn="just" defTabSz="825500">
              <a:buSzPct val="123000"/>
              <a:buChar char="•"/>
              <a:defRPr sz="3400">
                <a:solidFill>
                  <a:srgbClr val="222222"/>
                </a:solidFill>
                <a:latin typeface="Avenir Book"/>
                <a:ea typeface="Avenir Book"/>
                <a:cs typeface="Avenir Book"/>
                <a:sym typeface="Avenir Book"/>
              </a:defRPr>
            </a:pPr>
            <a:r>
              <a:rPr lang="en-US" dirty="0"/>
              <a:t>Awareness Creation – inform national stakeholders and agencies on the legislation and ensure its implementation</a:t>
            </a:r>
          </a:p>
          <a:p>
            <a:pPr marL="1041400" lvl="1" indent="-431800" algn="just" defTabSz="825500">
              <a:buSzPct val="123000"/>
              <a:buChar char="•"/>
              <a:defRPr sz="3400">
                <a:solidFill>
                  <a:srgbClr val="222222"/>
                </a:solidFill>
                <a:latin typeface="Avenir Book"/>
                <a:ea typeface="Avenir Book"/>
                <a:cs typeface="Avenir Book"/>
                <a:sym typeface="Avenir Book"/>
              </a:defRPr>
            </a:pPr>
            <a:endParaRPr lang="en-US" dirty="0"/>
          </a:p>
          <a:p>
            <a:pPr marL="1041400" lvl="1" indent="-431800" algn="just" defTabSz="825500">
              <a:buSzPct val="123000"/>
              <a:buChar char="•"/>
              <a:defRPr sz="3400">
                <a:solidFill>
                  <a:srgbClr val="222222"/>
                </a:solidFill>
                <a:latin typeface="Avenir Book"/>
                <a:ea typeface="Avenir Book"/>
                <a:cs typeface="Avenir Book"/>
                <a:sym typeface="Avenir Book"/>
              </a:defRPr>
            </a:pPr>
            <a:r>
              <a:rPr lang="en-US" dirty="0"/>
              <a:t>Activation Process – when the Tampere is to be activated during disaster</a:t>
            </a:r>
          </a:p>
          <a:p>
            <a:endParaRPr lang="en-CH" dirty="0"/>
          </a:p>
        </p:txBody>
      </p:sp>
    </p:spTree>
    <p:extLst>
      <p:ext uri="{BB962C8B-B14F-4D97-AF65-F5344CB8AC3E}">
        <p14:creationId xmlns:p14="http://schemas.microsoft.com/office/powerpoint/2010/main" val="928085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H" dirty="0"/>
              <a:t>There are 60 countries who have signed the Tampere conventions, however, 31 of them(marked in red) haven’t ratified the treaties.</a:t>
            </a:r>
          </a:p>
          <a:p>
            <a:r>
              <a:rPr lang="en-CH" dirty="0"/>
              <a:t>There countries should ratify the convention</a:t>
            </a:r>
            <a:r>
              <a:rPr lang="zh-CN" altLang="en-US" dirty="0"/>
              <a:t> </a:t>
            </a:r>
            <a:r>
              <a:rPr lang="en-US" altLang="zh-CN" dirty="0"/>
              <a:t>to</a:t>
            </a:r>
            <a:r>
              <a:rPr lang="zh-CN" altLang="en-US" dirty="0"/>
              <a:t> </a:t>
            </a:r>
            <a:r>
              <a:rPr lang="en-US" altLang="zh-CN" dirty="0"/>
              <a:t>facilitate</a:t>
            </a:r>
            <a:r>
              <a:rPr lang="zh-CN" altLang="en-US" dirty="0"/>
              <a:t> </a:t>
            </a:r>
            <a:r>
              <a:rPr lang="en-US" altLang="zh-CN" dirty="0"/>
              <a:t>a</a:t>
            </a:r>
            <a:r>
              <a:rPr lang="zh-CN" altLang="en-US" dirty="0"/>
              <a:t> </a:t>
            </a:r>
            <a:r>
              <a:rPr lang="en-US" altLang="zh-CN" dirty="0"/>
              <a:t>smooth</a:t>
            </a:r>
            <a:r>
              <a:rPr lang="zh-CN" altLang="en-US" dirty="0"/>
              <a:t> </a:t>
            </a:r>
            <a:r>
              <a:rPr lang="en-US" altLang="zh-CN" dirty="0"/>
              <a:t>importation</a:t>
            </a:r>
            <a:r>
              <a:rPr lang="zh-CN" altLang="en-US" dirty="0"/>
              <a:t> </a:t>
            </a:r>
            <a:r>
              <a:rPr lang="en-US" altLang="zh-CN" dirty="0"/>
              <a:t>of</a:t>
            </a:r>
            <a:r>
              <a:rPr lang="zh-CN" altLang="en-US" dirty="0"/>
              <a:t> </a:t>
            </a:r>
            <a:r>
              <a:rPr lang="en-US" altLang="zh-CN" dirty="0"/>
              <a:t>telecommunications</a:t>
            </a:r>
            <a:r>
              <a:rPr lang="zh-CN" altLang="en-US" dirty="0"/>
              <a:t> </a:t>
            </a:r>
            <a:r>
              <a:rPr lang="en-US" altLang="zh-CN" dirty="0"/>
              <a:t>equipment</a:t>
            </a:r>
            <a:r>
              <a:rPr lang="zh-CN" altLang="en-US" dirty="0"/>
              <a:t> </a:t>
            </a:r>
            <a:r>
              <a:rPr lang="en-US" altLang="zh-CN" dirty="0"/>
              <a:t>and</a:t>
            </a:r>
            <a:r>
              <a:rPr lang="zh-CN" altLang="en-US" dirty="0"/>
              <a:t> </a:t>
            </a:r>
            <a:r>
              <a:rPr lang="en-US" altLang="zh-CN" dirty="0"/>
              <a:t>a</a:t>
            </a:r>
            <a:r>
              <a:rPr lang="zh-CN" altLang="en-US" dirty="0"/>
              <a:t> </a:t>
            </a:r>
            <a:r>
              <a:rPr lang="en-US" altLang="zh-CN" dirty="0"/>
              <a:t>better</a:t>
            </a:r>
            <a:r>
              <a:rPr lang="zh-CN" altLang="en-US" dirty="0"/>
              <a:t> </a:t>
            </a:r>
            <a:r>
              <a:rPr lang="en-US" altLang="zh-CN" dirty="0"/>
              <a:t>in</a:t>
            </a:r>
            <a:r>
              <a:rPr lang="zh-CN" altLang="en-US" dirty="0"/>
              <a:t> </a:t>
            </a:r>
            <a:r>
              <a:rPr lang="en-US" altLang="zh-CN" dirty="0"/>
              <a:t>emergencies.</a:t>
            </a:r>
            <a:endParaRPr lang="en-CH" dirty="0"/>
          </a:p>
          <a:p>
            <a:endParaRPr lang="en-CH" dirty="0"/>
          </a:p>
        </p:txBody>
      </p:sp>
    </p:spTree>
    <p:extLst>
      <p:ext uri="{BB962C8B-B14F-4D97-AF65-F5344CB8AC3E}">
        <p14:creationId xmlns:p14="http://schemas.microsoft.com/office/powerpoint/2010/main" val="798116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H" dirty="0"/>
              <a:t>An</a:t>
            </a:r>
            <a:r>
              <a:rPr lang="zh-CN" altLang="en-US" dirty="0"/>
              <a:t> </a:t>
            </a:r>
            <a:r>
              <a:rPr lang="en-US" altLang="zh-CN" dirty="0"/>
              <a:t>important</a:t>
            </a:r>
            <a:r>
              <a:rPr lang="zh-CN" altLang="en-US" dirty="0"/>
              <a:t> </a:t>
            </a:r>
            <a:r>
              <a:rPr lang="en-CH" altLang="zh-CN" dirty="0"/>
              <a:t>complement</a:t>
            </a:r>
            <a:r>
              <a:rPr lang="zh-CN" altLang="en-US" dirty="0"/>
              <a:t> </a:t>
            </a:r>
            <a:r>
              <a:rPr lang="en-US" altLang="zh-CN" dirty="0"/>
              <a:t>to</a:t>
            </a:r>
            <a:r>
              <a:rPr lang="zh-CN" altLang="en-US" dirty="0"/>
              <a:t> </a:t>
            </a:r>
            <a:r>
              <a:rPr lang="en-US" altLang="zh-CN" dirty="0"/>
              <a:t>the</a:t>
            </a:r>
            <a:r>
              <a:rPr lang="zh-CN" altLang="en-US" dirty="0"/>
              <a:t> </a:t>
            </a:r>
            <a:r>
              <a:rPr lang="en-US" altLang="zh-CN" dirty="0"/>
              <a:t>Tampere</a:t>
            </a:r>
            <a:r>
              <a:rPr lang="zh-CN" altLang="en-US" dirty="0"/>
              <a:t> </a:t>
            </a:r>
            <a:r>
              <a:rPr lang="en-US" altLang="zh-CN" dirty="0"/>
              <a:t>Convention</a:t>
            </a:r>
            <a:r>
              <a:rPr lang="zh-CN" altLang="en-US" dirty="0"/>
              <a:t> </a:t>
            </a:r>
            <a:r>
              <a:rPr lang="en-US" altLang="zh-CN" dirty="0"/>
              <a:t>is</a:t>
            </a:r>
            <a:r>
              <a:rPr lang="zh-CN" altLang="en-US" dirty="0"/>
              <a:t> </a:t>
            </a:r>
            <a:r>
              <a:rPr lang="en-US" altLang="zh-CN" dirty="0"/>
              <a:t>the</a:t>
            </a:r>
            <a:r>
              <a:rPr lang="zh-CN" altLang="en-US" dirty="0"/>
              <a:t> </a:t>
            </a:r>
            <a:r>
              <a:rPr lang="en-US" altLang="zh-CN" dirty="0"/>
              <a:t>National</a:t>
            </a:r>
            <a:r>
              <a:rPr lang="zh-CN" altLang="en-US" dirty="0"/>
              <a:t> </a:t>
            </a:r>
            <a:r>
              <a:rPr lang="en-US" altLang="zh-CN" dirty="0"/>
              <a:t>Emergency</a:t>
            </a:r>
            <a:r>
              <a:rPr lang="zh-CN" altLang="en-US" dirty="0"/>
              <a:t> </a:t>
            </a:r>
            <a:r>
              <a:rPr lang="en-US" altLang="zh-CN" dirty="0"/>
              <a:t>Telecommunication</a:t>
            </a:r>
            <a:r>
              <a:rPr lang="zh-CN" altLang="en-US" dirty="0"/>
              <a:t> </a:t>
            </a:r>
            <a:r>
              <a:rPr lang="en-US" altLang="zh-CN" dirty="0"/>
              <a:t>Plan(NETP):</a:t>
            </a:r>
          </a:p>
          <a:p>
            <a:endParaRPr lang="en-US" dirty="0"/>
          </a:p>
          <a:p>
            <a:r>
              <a:rPr lang="en-US" sz="2200" b="0" i="0" u="none" strike="noStrike" dirty="0">
                <a:effectLst/>
                <a:latin typeface="+mn-lt"/>
                <a:ea typeface="+mn-ea"/>
                <a:cs typeface="+mn-cs"/>
                <a:sym typeface="Helvetica Neue"/>
              </a:rPr>
              <a:t>A National Emergency Telecommunication Plan (NETP) is an overall document that includes not only the regulatory framework for disaster risk management, but also all activities and actions that need to be developed and implemented in each of the phases of the disaster management cycle beyond the ICT sector. This includes the depiction of maps showing the location and types of hazards the country faces; understanding of the telecommunication/ICT landscape, operators and service providers, facilities availability and service penetration; the development of standard operating procedures and response and contingency plans; and the consideration of the treaties and international cooperation agreements signed by the country.  </a:t>
            </a:r>
            <a:r>
              <a:rPr lang="en-US" altLang="zh-CN" sz="2200" b="0" i="0" u="none" strike="noStrike" dirty="0">
                <a:effectLst/>
                <a:latin typeface="+mn-lt"/>
                <a:ea typeface="+mn-ea"/>
                <a:cs typeface="+mn-cs"/>
                <a:sym typeface="Helvetica Neue"/>
              </a:rPr>
              <a:t>Upon</a:t>
            </a:r>
            <a:r>
              <a:rPr lang="zh-CN" altLang="en-US" sz="2200" b="0" i="0" u="none" strike="noStrike" dirty="0">
                <a:effectLst/>
                <a:latin typeface="+mn-lt"/>
                <a:ea typeface="+mn-ea"/>
                <a:cs typeface="+mn-cs"/>
                <a:sym typeface="Helvetica Neue"/>
              </a:rPr>
              <a:t> </a:t>
            </a:r>
            <a:r>
              <a:rPr lang="en-US" altLang="zh-CN" sz="2200" b="0" i="0" u="none" strike="noStrike" dirty="0">
                <a:effectLst/>
                <a:latin typeface="+mn-lt"/>
                <a:ea typeface="+mn-ea"/>
                <a:cs typeface="+mn-cs"/>
                <a:sym typeface="Helvetica Neue"/>
              </a:rPr>
              <a:t>request,</a:t>
            </a:r>
            <a:r>
              <a:rPr lang="zh-CN" altLang="en-US" sz="2200" b="0" i="0" u="none" strike="noStrike" dirty="0">
                <a:effectLst/>
                <a:latin typeface="+mn-lt"/>
                <a:ea typeface="+mn-ea"/>
                <a:cs typeface="+mn-cs"/>
                <a:sym typeface="Helvetica Neue"/>
              </a:rPr>
              <a:t> </a:t>
            </a:r>
            <a:r>
              <a:rPr lang="en-US" altLang="zh-CN" sz="2200" b="0" i="0" u="none" strike="noStrike" dirty="0">
                <a:effectLst/>
                <a:latin typeface="+mn-lt"/>
                <a:ea typeface="+mn-ea"/>
                <a:cs typeface="+mn-cs"/>
                <a:sym typeface="Helvetica Neue"/>
              </a:rPr>
              <a:t>ITU</a:t>
            </a:r>
            <a:r>
              <a:rPr lang="zh-CN" altLang="en-US" sz="2200" b="0" i="0" u="none" strike="noStrike" dirty="0">
                <a:effectLst/>
                <a:latin typeface="+mn-lt"/>
                <a:ea typeface="+mn-ea"/>
                <a:cs typeface="+mn-cs"/>
                <a:sym typeface="Helvetica Neue"/>
              </a:rPr>
              <a:t> </a:t>
            </a:r>
            <a:r>
              <a:rPr lang="en-US" altLang="zh-CN" sz="2200" b="0" i="0" u="none" strike="noStrike" dirty="0">
                <a:effectLst/>
                <a:latin typeface="+mn-lt"/>
                <a:ea typeface="+mn-ea"/>
                <a:cs typeface="+mn-cs"/>
                <a:sym typeface="Helvetica Neue"/>
              </a:rPr>
              <a:t>is</a:t>
            </a:r>
            <a:r>
              <a:rPr lang="zh-CN" altLang="en-US" sz="2200" b="0" i="0" u="none" strike="noStrike" dirty="0">
                <a:effectLst/>
                <a:latin typeface="+mn-lt"/>
                <a:ea typeface="+mn-ea"/>
                <a:cs typeface="+mn-cs"/>
                <a:sym typeface="Helvetica Neue"/>
              </a:rPr>
              <a:t> </a:t>
            </a:r>
            <a:r>
              <a:rPr lang="en-US" altLang="zh-CN" sz="2200" b="0" i="0" u="none" strike="noStrike" dirty="0">
                <a:effectLst/>
                <a:latin typeface="+mn-lt"/>
                <a:ea typeface="+mn-ea"/>
                <a:cs typeface="+mn-cs"/>
                <a:sym typeface="Helvetica Neue"/>
              </a:rPr>
              <a:t>currently</a:t>
            </a:r>
            <a:r>
              <a:rPr lang="zh-CN" altLang="en-US" sz="2200" b="0" i="0" u="none" strike="noStrike" dirty="0">
                <a:effectLst/>
                <a:latin typeface="+mn-lt"/>
                <a:ea typeface="+mn-ea"/>
                <a:cs typeface="+mn-cs"/>
                <a:sym typeface="Helvetica Neue"/>
              </a:rPr>
              <a:t> </a:t>
            </a:r>
            <a:r>
              <a:rPr lang="en-US" altLang="zh-CN" sz="2200" b="0" i="0" u="none" strike="noStrike" dirty="0">
                <a:effectLst/>
                <a:latin typeface="+mn-lt"/>
                <a:ea typeface="+mn-ea"/>
                <a:cs typeface="+mn-cs"/>
                <a:sym typeface="Helvetica Neue"/>
              </a:rPr>
              <a:t>supporting</a:t>
            </a:r>
            <a:r>
              <a:rPr lang="zh-CN" altLang="en-US" sz="2200" b="0" i="0" u="none" strike="noStrike" dirty="0">
                <a:effectLst/>
                <a:latin typeface="+mn-lt"/>
                <a:ea typeface="+mn-ea"/>
                <a:cs typeface="+mn-cs"/>
                <a:sym typeface="Helvetica Neue"/>
              </a:rPr>
              <a:t> </a:t>
            </a:r>
            <a:r>
              <a:rPr lang="en-US" altLang="zh-CN" sz="2200" b="0" i="0" u="none" strike="noStrike" dirty="0">
                <a:effectLst/>
                <a:latin typeface="+mn-lt"/>
                <a:ea typeface="+mn-ea"/>
                <a:cs typeface="+mn-cs"/>
                <a:sym typeface="Helvetica Neue"/>
              </a:rPr>
              <a:t>countries</a:t>
            </a:r>
            <a:r>
              <a:rPr lang="zh-CN" altLang="en-US" sz="2200" b="0" i="0" u="none" strike="noStrike" dirty="0">
                <a:effectLst/>
                <a:latin typeface="+mn-lt"/>
                <a:ea typeface="+mn-ea"/>
                <a:cs typeface="+mn-cs"/>
                <a:sym typeface="Helvetica Neue"/>
              </a:rPr>
              <a:t> </a:t>
            </a:r>
            <a:r>
              <a:rPr lang="en-US" altLang="zh-CN" sz="2200" b="0" i="0" u="none" strike="noStrike" dirty="0">
                <a:effectLst/>
                <a:latin typeface="+mn-lt"/>
                <a:ea typeface="+mn-ea"/>
                <a:cs typeface="+mn-cs"/>
                <a:sym typeface="Helvetica Neue"/>
              </a:rPr>
              <a:t>to</a:t>
            </a:r>
            <a:r>
              <a:rPr lang="zh-CN" altLang="en-US" sz="2200" b="0" i="0" u="none" strike="noStrike" dirty="0">
                <a:effectLst/>
                <a:latin typeface="+mn-lt"/>
                <a:ea typeface="+mn-ea"/>
                <a:cs typeface="+mn-cs"/>
                <a:sym typeface="Helvetica Neue"/>
              </a:rPr>
              <a:t> </a:t>
            </a:r>
            <a:r>
              <a:rPr lang="en-US" altLang="zh-CN" sz="2200" b="0" i="0" u="none" strike="noStrike" dirty="0">
                <a:effectLst/>
                <a:latin typeface="+mn-lt"/>
                <a:ea typeface="+mn-ea"/>
                <a:cs typeface="+mn-cs"/>
                <a:sym typeface="Helvetica Neue"/>
              </a:rPr>
              <a:t>develop</a:t>
            </a:r>
            <a:r>
              <a:rPr lang="zh-CN" altLang="en-US" sz="2200" b="0" i="0" u="none" strike="noStrike" dirty="0">
                <a:effectLst/>
                <a:latin typeface="+mn-lt"/>
                <a:ea typeface="+mn-ea"/>
                <a:cs typeface="+mn-cs"/>
                <a:sym typeface="Helvetica Neue"/>
              </a:rPr>
              <a:t> </a:t>
            </a:r>
            <a:r>
              <a:rPr lang="en-US" altLang="zh-CN" sz="2200" b="0" i="0" u="none" strike="noStrike" dirty="0">
                <a:effectLst/>
                <a:latin typeface="+mn-lt"/>
                <a:ea typeface="+mn-ea"/>
                <a:cs typeface="+mn-cs"/>
                <a:sym typeface="Helvetica Neue"/>
              </a:rPr>
              <a:t>an</a:t>
            </a:r>
            <a:r>
              <a:rPr lang="zh-CN" altLang="en-US" sz="2200" b="0" i="0" u="none" strike="noStrike" dirty="0">
                <a:effectLst/>
                <a:latin typeface="+mn-lt"/>
                <a:ea typeface="+mn-ea"/>
                <a:cs typeface="+mn-cs"/>
                <a:sym typeface="Helvetica Neue"/>
              </a:rPr>
              <a:t> </a:t>
            </a:r>
            <a:r>
              <a:rPr lang="en-US" altLang="zh-CN" sz="2200" b="0" i="0" u="none" strike="noStrike">
                <a:effectLst/>
                <a:latin typeface="+mn-lt"/>
                <a:ea typeface="+mn-ea"/>
                <a:cs typeface="+mn-cs"/>
                <a:sym typeface="Helvetica Neue"/>
              </a:rPr>
              <a:t>NETP.</a:t>
            </a:r>
            <a:endParaRPr lang="en-CH" dirty="0"/>
          </a:p>
        </p:txBody>
      </p:sp>
    </p:spTree>
    <p:extLst>
      <p:ext uri="{BB962C8B-B14F-4D97-AF65-F5344CB8AC3E}">
        <p14:creationId xmlns:p14="http://schemas.microsoft.com/office/powerpoint/2010/main" val="27912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lnSpc>
                <a:spcPct val="80000"/>
              </a:lnSpc>
              <a:defRPr/>
            </a:pPr>
            <a:r>
              <a:rPr lang="en-US" dirty="0"/>
              <a:t>ITU is the United Nations specialized agency for information and communication technologies – ICTs. </a:t>
            </a:r>
          </a:p>
          <a:p>
            <a:pPr eaLnBrk="1" hangingPunct="1">
              <a:lnSpc>
                <a:spcPct val="80000"/>
              </a:lnSpc>
              <a:defRPr/>
            </a:pPr>
            <a:endParaRPr lang="en-US" dirty="0"/>
          </a:p>
          <a:p>
            <a:pPr eaLnBrk="1" hangingPunct="1">
              <a:lnSpc>
                <a:spcPct val="80000"/>
              </a:lnSpc>
              <a:defRPr/>
            </a:pPr>
            <a:r>
              <a:rPr lang="en-US" dirty="0"/>
              <a:t>Our main mandate it to help the world communicate, </a:t>
            </a:r>
            <a:r>
              <a:rPr lang="en-US" b="1" dirty="0"/>
              <a:t>by allocating global spectrum and satellite orbits, setting technical standards and recommendations </a:t>
            </a:r>
            <a:r>
              <a:rPr lang="en-US" dirty="0"/>
              <a:t>(ITU-T, which set CAP recommendation) and we help developing countries develop their telecom infrastructure and networks, but also promote the use of ICTs for development. </a:t>
            </a:r>
          </a:p>
          <a:p>
            <a:pPr eaLnBrk="1" hangingPunct="1">
              <a:lnSpc>
                <a:spcPct val="80000"/>
              </a:lnSpc>
              <a:defRPr/>
            </a:pPr>
            <a:endParaRPr lang="en-US" dirty="0"/>
          </a:p>
          <a:p>
            <a:pPr eaLnBrk="1" hangingPunct="1">
              <a:lnSpc>
                <a:spcPct val="80000"/>
              </a:lnSpc>
              <a:defRPr/>
            </a:pPr>
            <a:r>
              <a:rPr lang="en-US" dirty="0"/>
              <a:t>We bring together 193 Member States and 800 private sector entities and academic and research institutes. </a:t>
            </a:r>
          </a:p>
          <a:p>
            <a:pPr eaLnBrk="1" hangingPunct="1">
              <a:lnSpc>
                <a:spcPct val="80000"/>
              </a:lnSpc>
              <a:defRPr/>
            </a:pPr>
            <a:r>
              <a:rPr lang="en-US" dirty="0"/>
              <a:t>Governments are represented by the Ministries in charge of telecommunications/ICTs and the regulatory telecommunication authorities. </a:t>
            </a:r>
          </a:p>
          <a:p>
            <a:pPr eaLnBrk="1" hangingPunct="1">
              <a:lnSpc>
                <a:spcPct val="80000"/>
              </a:lnSpc>
              <a:defRPr/>
            </a:pPr>
            <a:r>
              <a:rPr lang="en-US" dirty="0"/>
              <a:t>Private sector include the telecommunication operators, mobile operators, satellite, but also the manufacturing industry and companies such as google and </a:t>
            </a:r>
            <a:r>
              <a:rPr lang="en-US" dirty="0" err="1"/>
              <a:t>facebook</a:t>
            </a:r>
            <a:r>
              <a:rPr lang="en-US" dirty="0"/>
              <a:t>, so newer ICT, or OTT companies. </a:t>
            </a:r>
          </a:p>
          <a:p>
            <a:pPr eaLnBrk="1" hangingPunct="1">
              <a:lnSpc>
                <a:spcPct val="80000"/>
              </a:lnSpc>
              <a:defRPr/>
            </a:pPr>
            <a:endParaRPr lang="en-US" dirty="0"/>
          </a:p>
          <a:p>
            <a:pPr eaLnBrk="1" hangingPunct="1">
              <a:lnSpc>
                <a:spcPct val="80000"/>
              </a:lnSpc>
              <a:defRPr/>
            </a:pPr>
            <a:r>
              <a:rPr lang="en-US" dirty="0"/>
              <a:t>Part of the UN System and committed to contribute to the achievement of the UN Sustainable Development Goals (SDG)s. This is a global development agenda, which was adopted in the year 2015 which identifies 17 key development areas – health, education, environment, poverty reduction, employment </a:t>
            </a:r>
            <a:r>
              <a:rPr lang="en-US" dirty="0" err="1"/>
              <a:t>etc</a:t>
            </a:r>
            <a:r>
              <a:rPr lang="en-US" dirty="0"/>
              <a:t> – and a set of targets that UN Member States committed to achieve. ITU is committed to make a contribution by using ICTs to help achieve these SDGs and targets. This includes the area of DDR and management, as disasters remain a key development challenge are part of this agenda. </a:t>
            </a:r>
          </a:p>
          <a:p>
            <a:pPr eaLnBrk="1" hangingPunct="1">
              <a:lnSpc>
                <a:spcPct val="80000"/>
              </a:lnSpc>
              <a:defRPr/>
            </a:pPr>
            <a:endParaRPr lang="en-US" sz="2800" b="1" dirty="0">
              <a:latin typeface="Arial Unicode MS" pitchFamily="34" charset="-128"/>
            </a:endParaRPr>
          </a:p>
        </p:txBody>
      </p:sp>
    </p:spTree>
    <p:extLst>
      <p:ext uri="{BB962C8B-B14F-4D97-AF65-F5344CB8AC3E}">
        <p14:creationId xmlns:p14="http://schemas.microsoft.com/office/powerpoint/2010/main" val="1125589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H" dirty="0"/>
              <a:t>Tampere</a:t>
            </a:r>
            <a:r>
              <a:rPr lang="zh-CN" altLang="en-US" dirty="0"/>
              <a:t> </a:t>
            </a:r>
            <a:r>
              <a:rPr lang="en-US" altLang="zh-CN" dirty="0"/>
              <a:t>Convention</a:t>
            </a:r>
            <a:r>
              <a:rPr lang="zh-CN" altLang="en-US" dirty="0"/>
              <a:t> </a:t>
            </a:r>
            <a:r>
              <a:rPr lang="en-US" altLang="zh-CN" dirty="0"/>
              <a:t>is</a:t>
            </a:r>
            <a:r>
              <a:rPr lang="zh-CN" altLang="en-US" dirty="0"/>
              <a:t> </a:t>
            </a:r>
            <a:r>
              <a:rPr lang="en-US" altLang="zh-CN" dirty="0"/>
              <a:t>also</a:t>
            </a:r>
            <a:r>
              <a:rPr lang="zh-CN" altLang="en-US" dirty="0"/>
              <a:t> </a:t>
            </a:r>
            <a:r>
              <a:rPr lang="en-US" altLang="zh-CN" dirty="0"/>
              <a:t>identified</a:t>
            </a:r>
            <a:r>
              <a:rPr lang="zh-CN" altLang="en-US" dirty="0"/>
              <a:t> </a:t>
            </a:r>
            <a:r>
              <a:rPr lang="en-US" altLang="zh-CN" dirty="0"/>
              <a:t>as</a:t>
            </a:r>
            <a:r>
              <a:rPr lang="zh-CN" altLang="en-US" dirty="0"/>
              <a:t> </a:t>
            </a:r>
            <a:r>
              <a:rPr lang="en-US" altLang="zh-CN" dirty="0"/>
              <a:t>one</a:t>
            </a:r>
            <a:r>
              <a:rPr lang="zh-CN" altLang="en-US" dirty="0"/>
              <a:t> </a:t>
            </a:r>
            <a:r>
              <a:rPr lang="en-US" altLang="zh-CN" dirty="0"/>
              <a:t>of</a:t>
            </a:r>
            <a:r>
              <a:rPr lang="zh-CN" altLang="en-US" dirty="0"/>
              <a:t> </a:t>
            </a:r>
            <a:r>
              <a:rPr lang="en-US" altLang="zh-CN" dirty="0"/>
              <a:t>the</a:t>
            </a:r>
            <a:r>
              <a:rPr lang="zh-CN" altLang="en-US" dirty="0"/>
              <a:t> </a:t>
            </a:r>
            <a:r>
              <a:rPr lang="en-US" altLang="zh-CN" dirty="0"/>
              <a:t>six</a:t>
            </a:r>
            <a:r>
              <a:rPr lang="zh-CN" altLang="en-US" dirty="0"/>
              <a:t> </a:t>
            </a:r>
            <a:r>
              <a:rPr lang="en-US" altLang="zh-CN" dirty="0"/>
              <a:t>actions</a:t>
            </a:r>
            <a:r>
              <a:rPr lang="zh-CN" altLang="en-US" dirty="0"/>
              <a:t> </a:t>
            </a:r>
            <a:r>
              <a:rPr lang="en-US" altLang="zh-CN" dirty="0"/>
              <a:t>in</a:t>
            </a:r>
            <a:r>
              <a:rPr lang="zh-CN" altLang="en-US" dirty="0"/>
              <a:t> </a:t>
            </a:r>
            <a:r>
              <a:rPr lang="en-US" altLang="zh-CN" dirty="0"/>
              <a:t>an</a:t>
            </a:r>
            <a:r>
              <a:rPr lang="zh-CN" altLang="en-US" dirty="0"/>
              <a:t> </a:t>
            </a:r>
            <a:r>
              <a:rPr lang="en-US" altLang="zh-CN" dirty="0"/>
              <a:t>actionable</a:t>
            </a:r>
            <a:r>
              <a:rPr lang="zh-CN" altLang="en-US" dirty="0"/>
              <a:t> </a:t>
            </a:r>
            <a:r>
              <a:rPr lang="en-US" altLang="zh-CN" dirty="0"/>
              <a:t>framework</a:t>
            </a:r>
            <a:r>
              <a:rPr lang="zh-CN" altLang="en-US" dirty="0"/>
              <a:t> </a:t>
            </a:r>
            <a:r>
              <a:rPr lang="en-US" altLang="zh-CN" dirty="0"/>
              <a:t>for</a:t>
            </a:r>
            <a:r>
              <a:rPr lang="zh-CN" altLang="en-US" dirty="0"/>
              <a:t> </a:t>
            </a:r>
            <a:r>
              <a:rPr lang="en-US" altLang="zh-CN" dirty="0"/>
              <a:t>UN</a:t>
            </a:r>
            <a:r>
              <a:rPr lang="zh-CN" altLang="en-US" dirty="0"/>
              <a:t> </a:t>
            </a:r>
            <a:r>
              <a:rPr lang="en-US" altLang="zh-CN" dirty="0"/>
              <a:t>SG’s</a:t>
            </a:r>
            <a:r>
              <a:rPr lang="zh-CN" altLang="en-US" dirty="0"/>
              <a:t> </a:t>
            </a:r>
            <a:r>
              <a:rPr lang="en-US" altLang="zh-CN" dirty="0"/>
              <a:t>roadmap</a:t>
            </a:r>
            <a:r>
              <a:rPr lang="zh-CN" altLang="en-US" dirty="0"/>
              <a:t> </a:t>
            </a:r>
            <a:r>
              <a:rPr lang="en-US" altLang="zh-CN" dirty="0"/>
              <a:t>for</a:t>
            </a:r>
            <a:r>
              <a:rPr lang="zh-CN" altLang="en-US" dirty="0"/>
              <a:t> </a:t>
            </a:r>
            <a:r>
              <a:rPr lang="en-US" altLang="zh-CN" dirty="0"/>
              <a:t>digital</a:t>
            </a:r>
            <a:r>
              <a:rPr lang="zh-CN" altLang="en-US" dirty="0"/>
              <a:t> </a:t>
            </a:r>
            <a:r>
              <a:rPr lang="en-US" altLang="zh-CN" dirty="0"/>
              <a:t>cooperation.</a:t>
            </a:r>
            <a:r>
              <a:rPr lang="zh-CN" altLang="en-US" dirty="0"/>
              <a:t> </a:t>
            </a:r>
            <a:r>
              <a:rPr lang="en-US" altLang="zh-CN" dirty="0"/>
              <a:t>The</a:t>
            </a:r>
            <a:r>
              <a:rPr lang="zh-CN" altLang="en-US" dirty="0"/>
              <a:t> </a:t>
            </a:r>
            <a:r>
              <a:rPr lang="en-US" altLang="zh-CN" dirty="0"/>
              <a:t>framework</a:t>
            </a:r>
            <a:r>
              <a:rPr lang="zh-CN" altLang="en-US" dirty="0"/>
              <a:t> </a:t>
            </a:r>
            <a:r>
              <a:rPr lang="en-US" altLang="zh-CN" dirty="0"/>
              <a:t>guides</a:t>
            </a:r>
            <a:r>
              <a:rPr lang="zh-CN" altLang="en-US" dirty="0"/>
              <a:t> </a:t>
            </a:r>
            <a:r>
              <a:rPr lang="en-US" dirty="0"/>
              <a:t>inclusive and meaningful connectivity in the context of emergency preparedness, resilience, and response</a:t>
            </a:r>
            <a:r>
              <a:rPr lang="en-US" altLang="zh-CN" dirty="0"/>
              <a:t>.</a:t>
            </a:r>
            <a:endParaRPr lang="en-CH" dirty="0"/>
          </a:p>
        </p:txBody>
      </p:sp>
    </p:spTree>
    <p:extLst>
      <p:ext uri="{BB962C8B-B14F-4D97-AF65-F5344CB8AC3E}">
        <p14:creationId xmlns:p14="http://schemas.microsoft.com/office/powerpoint/2010/main" val="173606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zh-CN" dirty="0"/>
              <a:t>The</a:t>
            </a:r>
            <a:r>
              <a:rPr lang="zh-CN" altLang="en-US" dirty="0"/>
              <a:t> </a:t>
            </a:r>
            <a:r>
              <a:rPr lang="en-US" altLang="zh-CN" dirty="0"/>
              <a:t>relevant</a:t>
            </a:r>
            <a:r>
              <a:rPr lang="zh-CN" altLang="en-US" dirty="0"/>
              <a:t> </a:t>
            </a:r>
            <a:r>
              <a:rPr lang="en-US" altLang="zh-CN" dirty="0"/>
              <a:t>resources</a:t>
            </a:r>
            <a:r>
              <a:rPr lang="zh-CN" altLang="en-US" dirty="0"/>
              <a:t> </a:t>
            </a:r>
            <a:r>
              <a:rPr lang="en-US" altLang="zh-CN" dirty="0"/>
              <a:t>for</a:t>
            </a:r>
            <a:r>
              <a:rPr lang="zh-CN" altLang="en-US" dirty="0"/>
              <a:t> </a:t>
            </a:r>
            <a:r>
              <a:rPr lang="en-US" altLang="zh-CN" dirty="0"/>
              <a:t>Tampere</a:t>
            </a:r>
            <a:r>
              <a:rPr lang="zh-CN" altLang="en-US" dirty="0"/>
              <a:t> </a:t>
            </a:r>
            <a:r>
              <a:rPr lang="en-US" altLang="zh-CN" dirty="0"/>
              <a:t>Convention</a:t>
            </a:r>
            <a:r>
              <a:rPr lang="zh-CN" altLang="en-US" dirty="0"/>
              <a:t> </a:t>
            </a:r>
            <a:r>
              <a:rPr lang="en-US" altLang="zh-CN" dirty="0"/>
              <a:t>and</a:t>
            </a:r>
            <a:r>
              <a:rPr lang="zh-CN" altLang="en-US" dirty="0"/>
              <a:t> </a:t>
            </a:r>
            <a:r>
              <a:rPr lang="en-US" altLang="zh-CN" dirty="0"/>
              <a:t>emergency</a:t>
            </a:r>
            <a:r>
              <a:rPr lang="zh-CN" altLang="en-US" dirty="0"/>
              <a:t> </a:t>
            </a:r>
            <a:r>
              <a:rPr lang="en-US" altLang="zh-CN" dirty="0"/>
              <a:t>telecommunications,</a:t>
            </a:r>
            <a:r>
              <a:rPr lang="zh-CN" altLang="en-US" dirty="0"/>
              <a:t> </a:t>
            </a:r>
            <a:r>
              <a:rPr lang="en-US" altLang="zh-CN" dirty="0"/>
              <a:t>with</a:t>
            </a:r>
            <a:r>
              <a:rPr lang="zh-CN" altLang="en-US" dirty="0"/>
              <a:t> </a:t>
            </a:r>
            <a:r>
              <a:rPr lang="en-US" altLang="zh-CN" dirty="0"/>
              <a:t>links.</a:t>
            </a:r>
            <a:endParaRPr lang="en-CH" dirty="0"/>
          </a:p>
        </p:txBody>
      </p:sp>
    </p:spTree>
    <p:extLst>
      <p:ext uri="{BB962C8B-B14F-4D97-AF65-F5344CB8AC3E}">
        <p14:creationId xmlns:p14="http://schemas.microsoft.com/office/powerpoint/2010/main" val="3898936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lnSpc>
                <a:spcPct val="80000"/>
              </a:lnSpc>
              <a:defRPr/>
            </a:pPr>
            <a:r>
              <a:rPr lang="en-US" sz="2800" b="0" dirty="0">
                <a:latin typeface="Arial Unicode MS" pitchFamily="34" charset="-128"/>
              </a:rPr>
              <a:t>The Emergency Telecommunications Cluster (ETC) is a global network of organizations that work together to provide shared communications services in humanitarian emergencies. The ETC is one of the 11 clusters designated by the Inter-Agency Standing Committee (IASC). One of the ETC's strategic pillars is on regional and country preparedness, to improve the resilience of regional, national and community actors based on best-practice and mainstreaming the preparedness mindset.</a:t>
            </a:r>
          </a:p>
          <a:p>
            <a:pPr eaLnBrk="1" hangingPunct="1">
              <a:lnSpc>
                <a:spcPct val="80000"/>
              </a:lnSpc>
              <a:defRPr/>
            </a:pPr>
            <a:endParaRPr lang="en-US" sz="2800" b="0" dirty="0">
              <a:latin typeface="Arial Unicode MS" pitchFamily="34" charset="-128"/>
            </a:endParaRPr>
          </a:p>
          <a:p>
            <a:pPr eaLnBrk="1" hangingPunct="1">
              <a:lnSpc>
                <a:spcPct val="80000"/>
              </a:lnSpc>
              <a:defRPr/>
            </a:pPr>
            <a:r>
              <a:rPr lang="en-US" altLang="zh-CN" sz="2800" b="0" dirty="0">
                <a:latin typeface="Arial Unicode MS" pitchFamily="34" charset="-128"/>
              </a:rPr>
              <a:t>ITU</a:t>
            </a:r>
            <a:r>
              <a:rPr lang="zh-CN" altLang="en-US" sz="2800" b="0" dirty="0">
                <a:latin typeface="Arial Unicode MS" pitchFamily="34" charset="-128"/>
              </a:rPr>
              <a:t> </a:t>
            </a:r>
            <a:r>
              <a:rPr lang="en-US" altLang="zh-CN" sz="2800" b="0" dirty="0">
                <a:latin typeface="Arial Unicode MS" pitchFamily="34" charset="-128"/>
              </a:rPr>
              <a:t>is</a:t>
            </a:r>
            <a:r>
              <a:rPr lang="zh-CN" altLang="en-US" sz="2800" b="0" dirty="0">
                <a:latin typeface="Arial Unicode MS" pitchFamily="34" charset="-128"/>
              </a:rPr>
              <a:t> </a:t>
            </a:r>
            <a:r>
              <a:rPr lang="en-US" altLang="zh-CN" sz="2800" b="0" dirty="0">
                <a:latin typeface="Arial Unicode MS" pitchFamily="34" charset="-128"/>
              </a:rPr>
              <a:t>a</a:t>
            </a:r>
            <a:r>
              <a:rPr lang="zh-CN" altLang="en-US" sz="2800" b="0" dirty="0">
                <a:latin typeface="Arial Unicode MS" pitchFamily="34" charset="-128"/>
              </a:rPr>
              <a:t> </a:t>
            </a:r>
            <a:r>
              <a:rPr lang="en-US" altLang="zh-CN" sz="2800" b="0" dirty="0">
                <a:latin typeface="Arial Unicode MS" pitchFamily="34" charset="-128"/>
              </a:rPr>
              <a:t>member</a:t>
            </a:r>
            <a:r>
              <a:rPr lang="zh-CN" altLang="en-US" sz="2800" b="0" dirty="0">
                <a:latin typeface="Arial Unicode MS" pitchFamily="34" charset="-128"/>
              </a:rPr>
              <a:t> </a:t>
            </a:r>
            <a:r>
              <a:rPr lang="en-US" altLang="zh-CN" sz="2800" b="0" dirty="0">
                <a:latin typeface="Arial Unicode MS" pitchFamily="34" charset="-128"/>
              </a:rPr>
              <a:t>of</a:t>
            </a:r>
            <a:r>
              <a:rPr lang="zh-CN" altLang="en-US" sz="2800" b="0" dirty="0">
                <a:latin typeface="Arial Unicode MS" pitchFamily="34" charset="-128"/>
              </a:rPr>
              <a:t> </a:t>
            </a:r>
            <a:r>
              <a:rPr lang="en-US" altLang="zh-CN" sz="2800" b="0">
                <a:latin typeface="Arial Unicode MS" pitchFamily="34" charset="-128"/>
              </a:rPr>
              <a:t>ETC.</a:t>
            </a:r>
            <a:endParaRPr lang="en-US" altLang="zh-CN" sz="2800" b="0" dirty="0">
              <a:latin typeface="Arial Unicode MS" pitchFamily="34" charset="-128"/>
            </a:endParaRPr>
          </a:p>
          <a:p>
            <a:pPr eaLnBrk="1" hangingPunct="1">
              <a:lnSpc>
                <a:spcPct val="80000"/>
              </a:lnSpc>
              <a:defRPr/>
            </a:pPr>
            <a:r>
              <a:rPr lang="en-US" sz="2800" b="0" dirty="0">
                <a:latin typeface="Arial Unicode MS" pitchFamily="34" charset="-128"/>
              </a:rPr>
              <a:t>https://</a:t>
            </a:r>
            <a:r>
              <a:rPr lang="en-US" sz="2800" b="0" dirty="0" err="1">
                <a:latin typeface="Arial Unicode MS" pitchFamily="34" charset="-128"/>
              </a:rPr>
              <a:t>www.etcluster.org</a:t>
            </a:r>
            <a:r>
              <a:rPr lang="en-US" sz="2800" b="0" dirty="0">
                <a:latin typeface="Arial Unicode MS" pitchFamily="34" charset="-128"/>
              </a:rPr>
              <a:t>/partners</a:t>
            </a:r>
          </a:p>
          <a:p>
            <a:pPr eaLnBrk="1" hangingPunct="1">
              <a:lnSpc>
                <a:spcPct val="80000"/>
              </a:lnSpc>
              <a:defRPr/>
            </a:pPr>
            <a:endParaRPr lang="en-US" sz="2800" b="0" dirty="0">
              <a:latin typeface="Arial Unicode MS" pitchFamily="34" charset="-128"/>
            </a:endParaRPr>
          </a:p>
        </p:txBody>
      </p:sp>
    </p:spTree>
    <p:extLst>
      <p:ext uri="{BB962C8B-B14F-4D97-AF65-F5344CB8AC3E}">
        <p14:creationId xmlns:p14="http://schemas.microsoft.com/office/powerpoint/2010/main" val="3328916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200" b="0" i="0" u="none" strike="noStrike" dirty="0">
                <a:effectLst/>
                <a:latin typeface="+mn-lt"/>
                <a:ea typeface="+mn-ea"/>
                <a:cs typeface="+mn-cs"/>
                <a:sym typeface="Helvetica Neue"/>
              </a:rPr>
              <a:t>​When disaster strikes, communications links are often disrupted, yet for relief workers who arrive on the scene these links are essential. </a:t>
            </a:r>
          </a:p>
          <a:p>
            <a:pPr marL="0" marR="0" lvl="0" indent="0" algn="just" defTabSz="457200" eaLnBrk="1" fontAlgn="auto" latinLnBrk="0" hangingPunct="1">
              <a:lnSpc>
                <a:spcPct val="117999"/>
              </a:lnSpc>
              <a:spcBef>
                <a:spcPts val="0"/>
              </a:spcBef>
              <a:spcAft>
                <a:spcPts val="0"/>
              </a:spcAft>
              <a:buClrTx/>
              <a:buSzTx/>
              <a:buFontTx/>
              <a:buNone/>
              <a:tabLst/>
              <a:defRPr/>
            </a:pPr>
            <a:r>
              <a:rPr lang="en-US" dirty="0"/>
              <a:t>There is an urgent need to establish effective communication links for disaster response and coordination,</a:t>
            </a:r>
            <a:r>
              <a:rPr lang="zh-CN" altLang="en-US" dirty="0"/>
              <a:t> </a:t>
            </a:r>
            <a:r>
              <a:rPr lang="en-US" altLang="zh-CN" dirty="0"/>
              <a:t>at</a:t>
            </a:r>
            <a:r>
              <a:rPr lang="zh-CN" altLang="en-US" dirty="0"/>
              <a:t> </a:t>
            </a:r>
            <a:r>
              <a:rPr lang="en-US" altLang="zh-CN" dirty="0"/>
              <a:t>national</a:t>
            </a:r>
            <a:r>
              <a:rPr lang="zh-CN" altLang="en-US" dirty="0"/>
              <a:t> </a:t>
            </a:r>
            <a:r>
              <a:rPr lang="en-US" altLang="zh-CN" dirty="0"/>
              <a:t>and</a:t>
            </a:r>
            <a:r>
              <a:rPr lang="zh-CN" altLang="en-US" dirty="0"/>
              <a:t> </a:t>
            </a:r>
            <a:r>
              <a:rPr lang="en-US" altLang="zh-CN" dirty="0"/>
              <a:t>international</a:t>
            </a:r>
            <a:r>
              <a:rPr lang="zh-CN" altLang="en-US" dirty="0"/>
              <a:t> </a:t>
            </a:r>
            <a:r>
              <a:rPr lang="en-US" altLang="zh-CN" dirty="0"/>
              <a:t>level.</a:t>
            </a:r>
            <a:endParaRPr lang="en-US" dirty="0"/>
          </a:p>
          <a:p>
            <a:endParaRPr lang="en-CH" dirty="0"/>
          </a:p>
        </p:txBody>
      </p:sp>
    </p:spTree>
    <p:extLst>
      <p:ext uri="{BB962C8B-B14F-4D97-AF65-F5344CB8AC3E}">
        <p14:creationId xmlns:p14="http://schemas.microsoft.com/office/powerpoint/2010/main" val="3708280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zh-CN" sz="2200" b="0" i="0" u="none" strike="noStrike" dirty="0">
                <a:effectLst/>
                <a:latin typeface="+mn-lt"/>
                <a:ea typeface="+mn-ea"/>
                <a:cs typeface="+mn-cs"/>
                <a:sym typeface="Helvetica Neue"/>
              </a:rPr>
              <a:t>Communities</a:t>
            </a:r>
            <a:r>
              <a:rPr lang="zh-CN" altLang="en-US" sz="2200" b="0" i="0" u="none" strike="noStrike" dirty="0">
                <a:effectLst/>
                <a:latin typeface="+mn-lt"/>
                <a:ea typeface="+mn-ea"/>
                <a:cs typeface="+mn-cs"/>
                <a:sym typeface="Helvetica Neue"/>
              </a:rPr>
              <a:t> </a:t>
            </a:r>
            <a:r>
              <a:rPr lang="en-US" altLang="zh-CN" sz="2200" b="0" i="0" u="none" strike="noStrike" dirty="0">
                <a:effectLst/>
                <a:latin typeface="+mn-lt"/>
                <a:ea typeface="+mn-ea"/>
                <a:cs typeface="+mn-cs"/>
                <a:sym typeface="Helvetica Neue"/>
              </a:rPr>
              <a:t>affected</a:t>
            </a:r>
            <a:r>
              <a:rPr lang="zh-CN" altLang="en-US" sz="2200" b="0" i="0" u="none" strike="noStrike" dirty="0">
                <a:effectLst/>
                <a:latin typeface="+mn-lt"/>
                <a:ea typeface="+mn-ea"/>
                <a:cs typeface="+mn-cs"/>
                <a:sym typeface="Helvetica Neue"/>
              </a:rPr>
              <a:t> </a:t>
            </a:r>
            <a:r>
              <a:rPr lang="en-US" altLang="zh-CN" sz="2200" b="0" i="0" u="none" strike="noStrike" dirty="0">
                <a:effectLst/>
                <a:latin typeface="+mn-lt"/>
                <a:ea typeface="+mn-ea"/>
                <a:cs typeface="+mn-cs"/>
                <a:sym typeface="Helvetica Neue"/>
              </a:rPr>
              <a:t>by</a:t>
            </a:r>
            <a:r>
              <a:rPr lang="zh-CN" altLang="en-US" sz="2200" b="0" i="0" u="none" strike="noStrike" dirty="0">
                <a:effectLst/>
                <a:latin typeface="+mn-lt"/>
                <a:ea typeface="+mn-ea"/>
                <a:cs typeface="+mn-cs"/>
                <a:sym typeface="Helvetica Neue"/>
              </a:rPr>
              <a:t> </a:t>
            </a:r>
            <a:r>
              <a:rPr lang="en-US" altLang="zh-CN" sz="2200" b="0" i="0" u="none" strike="noStrike" dirty="0">
                <a:effectLst/>
                <a:latin typeface="+mn-lt"/>
                <a:ea typeface="+mn-ea"/>
                <a:cs typeface="+mn-cs"/>
                <a:sym typeface="Helvetica Neue"/>
              </a:rPr>
              <a:t>disasters</a:t>
            </a:r>
            <a:r>
              <a:rPr lang="zh-CN" altLang="en-US" sz="2200" b="0" i="0" u="none" strike="noStrike" dirty="0">
                <a:effectLst/>
                <a:latin typeface="+mn-lt"/>
                <a:ea typeface="+mn-ea"/>
                <a:cs typeface="+mn-cs"/>
                <a:sym typeface="Helvetica Neue"/>
              </a:rPr>
              <a:t> </a:t>
            </a:r>
            <a:r>
              <a:rPr lang="en-US" sz="2200" b="0" i="0" u="none" strike="noStrike" dirty="0">
                <a:effectLst/>
                <a:latin typeface="+mn-lt"/>
                <a:ea typeface="+mn-ea"/>
                <a:cs typeface="+mn-cs"/>
                <a:sym typeface="Helvetica Neue"/>
              </a:rPr>
              <a:t>will now be able to benefit from faster and more effective rescue operations, thanks to the Tampere Convention on the Provision of Telecommunication Resources for Disaster Mitigation and Relief Operations that came into force 8 January 2005</a:t>
            </a:r>
            <a:r>
              <a:rPr lang="en-US" altLang="zh-CN" sz="2200" b="0" i="0" u="none" strike="noStrike" dirty="0">
                <a:effectLst/>
                <a:latin typeface="+mn-lt"/>
                <a:ea typeface="+mn-ea"/>
                <a:cs typeface="+mn-cs"/>
                <a:sym typeface="Helvetica Neue"/>
              </a:rPr>
              <a:t>.</a:t>
            </a:r>
            <a:r>
              <a:rPr lang="zh-CN" altLang="en-US" sz="2200" b="0" i="0" u="none" strike="noStrike" dirty="0">
                <a:effectLst/>
                <a:latin typeface="+mn-lt"/>
                <a:ea typeface="+mn-ea"/>
                <a:cs typeface="+mn-cs"/>
                <a:sym typeface="Helvetica Neue"/>
              </a:rPr>
              <a:t> </a:t>
            </a:r>
            <a:r>
              <a:rPr lang="en-US" sz="2200" b="0" i="0" u="none" strike="noStrike" dirty="0">
                <a:effectLst/>
                <a:latin typeface="+mn-lt"/>
                <a:ea typeface="+mn-ea"/>
                <a:cs typeface="+mn-cs"/>
                <a:sym typeface="Helvetica Neue"/>
              </a:rPr>
              <a:t>Until now, the trans-border use of telecommunication equipment by humanitarian organizations was often impeded by regulatory barriers that make it extremely difficult to import and rapidly deploy telecommunications equipment for emergency without prior consent of the local authorities. The treaty simplifies the use of life-saving telecommunication equipment.</a:t>
            </a:r>
            <a:endParaRPr lang="en-CH" dirty="0"/>
          </a:p>
        </p:txBody>
      </p:sp>
    </p:spTree>
    <p:extLst>
      <p:ext uri="{BB962C8B-B14F-4D97-AF65-F5344CB8AC3E}">
        <p14:creationId xmlns:p14="http://schemas.microsoft.com/office/powerpoint/2010/main" val="3658714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The Tampere</a:t>
            </a:r>
            <a:r>
              <a:rPr lang="en-US" baseline="0" dirty="0"/>
              <a:t> declaration </a:t>
            </a:r>
            <a:r>
              <a:rPr lang="en-US" dirty="0"/>
              <a:t>stressed the need to create an international legal instrument on telecommunication provision for disaster mitigation and relief. This led to the Tampere Convention on the Provision of Telecommunication Resources for Disaster Mitigation and Relief Operations, in 1998.</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endParaRPr lang="en-CH" dirty="0"/>
          </a:p>
        </p:txBody>
      </p:sp>
    </p:spTree>
    <p:extLst>
      <p:ext uri="{BB962C8B-B14F-4D97-AF65-F5344CB8AC3E}">
        <p14:creationId xmlns:p14="http://schemas.microsoft.com/office/powerpoint/2010/main" val="346908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zh-CN" sz="2200" b="0" i="0" u="none" strike="noStrike" dirty="0">
                <a:effectLst/>
                <a:latin typeface="+mn-lt"/>
                <a:ea typeface="+mn-ea"/>
                <a:cs typeface="+mn-cs"/>
                <a:sym typeface="Helvetica Neue"/>
              </a:rPr>
              <a:t>-</a:t>
            </a:r>
            <a:r>
              <a:rPr lang="zh-CN" altLang="en-US" sz="2200" b="0" i="0" u="none" strike="noStrike" dirty="0">
                <a:effectLst/>
                <a:latin typeface="+mn-lt"/>
                <a:ea typeface="+mn-ea"/>
                <a:cs typeface="+mn-cs"/>
                <a:sym typeface="Helvetica Neue"/>
              </a:rPr>
              <a:t> </a:t>
            </a:r>
            <a:r>
              <a:rPr lang="en-US" sz="2200" b="0" i="0" u="none" strike="noStrike" dirty="0">
                <a:effectLst/>
                <a:latin typeface="+mn-lt"/>
                <a:ea typeface="+mn-ea"/>
                <a:cs typeface="+mn-cs"/>
                <a:sym typeface="Helvetica Neue"/>
              </a:rPr>
              <a:t>The Tampere Convention was ratified by</a:t>
            </a:r>
            <a:r>
              <a:rPr lang="en-US" sz="2200" b="1" i="0" u="none" strike="noStrike" dirty="0">
                <a:effectLst/>
                <a:latin typeface="+mn-lt"/>
                <a:ea typeface="+mn-ea"/>
                <a:cs typeface="+mn-cs"/>
                <a:sym typeface="Helvetica Neue"/>
              </a:rPr>
              <a:t> Cape Verde on 22 March 2018</a:t>
            </a:r>
            <a:r>
              <a:rPr lang="en-US" sz="2200" b="0" i="0" u="none" strike="noStrike" dirty="0">
                <a:effectLst/>
                <a:latin typeface="+mn-lt"/>
                <a:ea typeface="+mn-ea"/>
                <a:cs typeface="+mn-cs"/>
                <a:sym typeface="Helvetica Neue"/>
              </a:rPr>
              <a:t>, bringing a total of </a:t>
            </a:r>
            <a:r>
              <a:rPr lang="en-US" altLang="zh-CN" sz="2200" b="0" i="0" u="none" strike="noStrike" dirty="0">
                <a:effectLst/>
                <a:latin typeface="+mn-lt"/>
                <a:ea typeface="+mn-ea"/>
                <a:cs typeface="+mn-cs"/>
                <a:sym typeface="Helvetica Neue"/>
              </a:rPr>
              <a:t>60</a:t>
            </a:r>
            <a:r>
              <a:rPr lang="zh-CN" altLang="en-US" sz="2200" b="0" i="0" u="none" strike="noStrike" dirty="0">
                <a:effectLst/>
                <a:latin typeface="+mn-lt"/>
                <a:ea typeface="+mn-ea"/>
                <a:cs typeface="+mn-cs"/>
                <a:sym typeface="Helvetica Neue"/>
              </a:rPr>
              <a:t> </a:t>
            </a:r>
            <a:r>
              <a:rPr lang="en-US" altLang="zh-CN" sz="2200" b="0" i="0" u="none" strike="noStrike" dirty="0">
                <a:effectLst/>
                <a:latin typeface="+mn-lt"/>
                <a:ea typeface="+mn-ea"/>
                <a:cs typeface="+mn-cs"/>
                <a:sym typeface="Helvetica Neue"/>
              </a:rPr>
              <a:t>s</a:t>
            </a:r>
            <a:r>
              <a:rPr lang="en-US" sz="2200" b="0" i="0" u="none" strike="noStrike" dirty="0">
                <a:effectLst/>
                <a:latin typeface="+mn-lt"/>
                <a:ea typeface="+mn-ea"/>
                <a:cs typeface="+mn-cs"/>
                <a:sym typeface="Helvetica Neue"/>
              </a:rPr>
              <a:t>ignatories on board.</a:t>
            </a:r>
            <a:r>
              <a:rPr lang="zh-CN" altLang="en-US" sz="2200" b="0" i="0" u="none" strike="noStrike" dirty="0">
                <a:effectLst/>
                <a:latin typeface="+mn-lt"/>
                <a:ea typeface="+mn-ea"/>
                <a:cs typeface="+mn-cs"/>
                <a:sym typeface="Helvetica Neue"/>
              </a:rPr>
              <a:t> </a:t>
            </a:r>
            <a:r>
              <a:rPr lang="en-US" altLang="zh-CN" sz="2200" b="0" i="0" u="none" strike="noStrike" dirty="0">
                <a:effectLst/>
                <a:latin typeface="+mn-lt"/>
                <a:ea typeface="+mn-ea"/>
                <a:cs typeface="+mn-cs"/>
                <a:sym typeface="Helvetica Neue"/>
              </a:rPr>
              <a:t>49</a:t>
            </a:r>
            <a:r>
              <a:rPr lang="zh-CN" altLang="en-US" sz="2200" b="0" i="0" u="none" strike="noStrike" dirty="0">
                <a:effectLst/>
                <a:latin typeface="+mn-lt"/>
                <a:ea typeface="+mn-ea"/>
                <a:cs typeface="+mn-cs"/>
                <a:sym typeface="Helvetica Neue"/>
              </a:rPr>
              <a:t> </a:t>
            </a:r>
            <a:r>
              <a:rPr lang="en-US" altLang="zh-CN" sz="2200" b="0" i="0" u="none" strike="noStrike" dirty="0">
                <a:effectLst/>
                <a:latin typeface="+mn-lt"/>
                <a:ea typeface="+mn-ea"/>
                <a:cs typeface="+mn-cs"/>
                <a:sym typeface="Helvetica Neue"/>
              </a:rPr>
              <a:t>have</a:t>
            </a:r>
            <a:r>
              <a:rPr lang="zh-CN" altLang="en-US" sz="2200" b="0" i="0" u="none" strike="noStrike" dirty="0">
                <a:effectLst/>
                <a:latin typeface="+mn-lt"/>
                <a:ea typeface="+mn-ea"/>
                <a:cs typeface="+mn-cs"/>
                <a:sym typeface="Helvetica Neue"/>
              </a:rPr>
              <a:t> </a:t>
            </a:r>
            <a:r>
              <a:rPr lang="en-US" altLang="zh-CN" sz="2200" b="0" i="0" u="none" strike="noStrike" dirty="0">
                <a:effectLst/>
                <a:latin typeface="+mn-lt"/>
                <a:ea typeface="+mn-ea"/>
                <a:cs typeface="+mn-cs"/>
                <a:sym typeface="Helvetica Neue"/>
              </a:rPr>
              <a:t>ratified</a:t>
            </a:r>
            <a:r>
              <a:rPr lang="zh-CN" altLang="en-US" sz="2200" b="0" i="0" u="none" strike="noStrike" dirty="0">
                <a:effectLst/>
                <a:latin typeface="+mn-lt"/>
                <a:ea typeface="+mn-ea"/>
                <a:cs typeface="+mn-cs"/>
                <a:sym typeface="Helvetica Neue"/>
              </a:rPr>
              <a:t> </a:t>
            </a:r>
            <a:r>
              <a:rPr lang="en-US" altLang="zh-CN" sz="2200" b="0" i="0" u="none" strike="noStrike" dirty="0">
                <a:effectLst/>
                <a:latin typeface="+mn-lt"/>
                <a:ea typeface="+mn-ea"/>
                <a:cs typeface="+mn-cs"/>
                <a:sym typeface="Helvetica Neue"/>
              </a:rPr>
              <a:t>the</a:t>
            </a:r>
            <a:r>
              <a:rPr lang="zh-CN" altLang="en-US" sz="2200" b="0" i="0" u="none" strike="noStrike" dirty="0">
                <a:effectLst/>
                <a:latin typeface="+mn-lt"/>
                <a:ea typeface="+mn-ea"/>
                <a:cs typeface="+mn-cs"/>
                <a:sym typeface="Helvetica Neue"/>
              </a:rPr>
              <a:t> </a:t>
            </a:r>
            <a:r>
              <a:rPr lang="en-US" altLang="zh-CN" sz="2200" b="0" i="0" u="none" strike="noStrike" dirty="0">
                <a:effectLst/>
                <a:latin typeface="+mn-lt"/>
                <a:ea typeface="+mn-ea"/>
                <a:cs typeface="+mn-cs"/>
                <a:sym typeface="Helvetica Neue"/>
              </a:rPr>
              <a:t>treaty.</a:t>
            </a:r>
            <a:endParaRPr lang="en-US" sz="2200" b="1" i="0" u="none" strike="noStrike" dirty="0">
              <a:effectLst/>
              <a:latin typeface="+mn-lt"/>
              <a:ea typeface="+mn-ea"/>
              <a:cs typeface="+mn-cs"/>
              <a:sym typeface="Helvetica Neue"/>
            </a:endParaRPr>
          </a:p>
          <a:p>
            <a:endParaRPr lang="en-US" sz="2200" b="1" i="0" u="none" strike="noStrike" dirty="0">
              <a:effectLst/>
              <a:latin typeface="+mn-lt"/>
              <a:ea typeface="+mn-ea"/>
              <a:cs typeface="+mn-cs"/>
              <a:sym typeface="Helvetica Neue"/>
            </a:endParaRPr>
          </a:p>
          <a:p>
            <a:r>
              <a:rPr lang="en-US" altLang="zh-CN" sz="2200" b="1" i="0" u="none" strike="noStrike" dirty="0">
                <a:effectLst/>
                <a:latin typeface="+mn-lt"/>
                <a:ea typeface="+mn-ea"/>
                <a:cs typeface="+mn-cs"/>
                <a:sym typeface="Helvetica Neue"/>
              </a:rPr>
              <a:t>Notes:</a:t>
            </a:r>
            <a:r>
              <a:rPr lang="zh-CN" altLang="en-US" sz="2200" b="1" i="0" u="none" strike="noStrike" dirty="0">
                <a:effectLst/>
                <a:latin typeface="+mn-lt"/>
                <a:ea typeface="+mn-ea"/>
                <a:cs typeface="+mn-cs"/>
                <a:sym typeface="Helvetica Neue"/>
              </a:rPr>
              <a:t> </a:t>
            </a:r>
            <a:endParaRPr lang="en-US" altLang="zh-CN" sz="2200" b="1" i="0" u="none" strike="noStrike" dirty="0">
              <a:effectLst/>
              <a:latin typeface="+mn-lt"/>
              <a:ea typeface="+mn-ea"/>
              <a:cs typeface="+mn-cs"/>
              <a:sym typeface="Helvetica Neue"/>
            </a:endParaRPr>
          </a:p>
          <a:p>
            <a:r>
              <a:rPr lang="en-US" altLang="zh-CN" sz="2200" b="0" i="0" u="none" strike="noStrike" dirty="0">
                <a:effectLst/>
                <a:latin typeface="+mn-lt"/>
                <a:ea typeface="+mn-ea"/>
                <a:cs typeface="+mn-cs"/>
                <a:sym typeface="Helvetica Neue"/>
              </a:rPr>
              <a:t>signature</a:t>
            </a:r>
            <a:r>
              <a:rPr lang="zh-CN" altLang="en-US" sz="2200" b="0" i="0" u="none" strike="noStrike" dirty="0">
                <a:effectLst/>
                <a:latin typeface="+mn-lt"/>
                <a:ea typeface="+mn-ea"/>
                <a:cs typeface="+mn-cs"/>
                <a:sym typeface="Helvetica Neue"/>
              </a:rPr>
              <a:t> </a:t>
            </a:r>
            <a:r>
              <a:rPr lang="en-US" altLang="zh-CN" sz="2200" b="0" i="0" u="none" strike="noStrike" dirty="0">
                <a:effectLst/>
                <a:latin typeface="+mn-lt"/>
                <a:ea typeface="+mn-ea"/>
                <a:cs typeface="+mn-cs"/>
                <a:sym typeface="Helvetica Neue"/>
              </a:rPr>
              <a:t>vs.</a:t>
            </a:r>
            <a:r>
              <a:rPr lang="zh-CN" altLang="en-US" sz="2200" b="0" i="0" u="none" strike="noStrike" dirty="0">
                <a:effectLst/>
                <a:latin typeface="+mn-lt"/>
                <a:ea typeface="+mn-ea"/>
                <a:cs typeface="+mn-cs"/>
                <a:sym typeface="Helvetica Neue"/>
              </a:rPr>
              <a:t> </a:t>
            </a:r>
            <a:r>
              <a:rPr lang="en-US" altLang="zh-CN" sz="2200" b="0" i="0" u="none" strike="noStrike" dirty="0">
                <a:effectLst/>
                <a:latin typeface="+mn-lt"/>
                <a:ea typeface="+mn-ea"/>
                <a:cs typeface="+mn-cs"/>
                <a:sym typeface="Helvetica Neue"/>
              </a:rPr>
              <a:t>ratification</a:t>
            </a:r>
            <a:endParaRPr lang="en-US" sz="2200" b="0" i="0" u="none" strike="noStrike" dirty="0">
              <a:effectLst/>
              <a:latin typeface="+mn-lt"/>
              <a:ea typeface="+mn-ea"/>
              <a:cs typeface="+mn-cs"/>
              <a:sym typeface="Helvetica Neue"/>
            </a:endParaRPr>
          </a:p>
          <a:p>
            <a:pPr marL="342900" indent="-342900">
              <a:buFont typeface="Arial" panose="020B0604020202020204" pitchFamily="34" charset="0"/>
              <a:buChar char="•"/>
            </a:pPr>
            <a:r>
              <a:rPr lang="en-US" sz="2200" b="1" i="0" u="none" strike="noStrike" dirty="0">
                <a:effectLst/>
                <a:latin typeface="+mn-lt"/>
                <a:ea typeface="+mn-ea"/>
                <a:cs typeface="+mn-cs"/>
                <a:sym typeface="Helvetica Neue"/>
              </a:rPr>
              <a:t>Signature ad Referendum</a:t>
            </a:r>
            <a:r>
              <a:rPr lang="en-US" altLang="zh-CN" sz="2200" b="0" i="0" u="none" strike="noStrike" dirty="0">
                <a:effectLst/>
                <a:latin typeface="+mn-lt"/>
                <a:ea typeface="+mn-ea"/>
                <a:cs typeface="+mn-cs"/>
                <a:sym typeface="Helvetica Neue"/>
              </a:rPr>
              <a:t>:</a:t>
            </a:r>
            <a:r>
              <a:rPr lang="zh-CN" altLang="en-US" sz="2200" b="0" i="0" u="none" strike="noStrike" dirty="0">
                <a:effectLst/>
                <a:latin typeface="+mn-lt"/>
                <a:ea typeface="+mn-ea"/>
                <a:cs typeface="+mn-cs"/>
                <a:sym typeface="Helvetica Neue"/>
              </a:rPr>
              <a:t> </a:t>
            </a:r>
            <a:r>
              <a:rPr lang="en-US" sz="2200" b="0" i="0" u="none" strike="noStrike" dirty="0">
                <a:effectLst/>
                <a:latin typeface="+mn-lt"/>
                <a:ea typeface="+mn-ea"/>
                <a:cs typeface="+mn-cs"/>
                <a:sym typeface="Helvetica Neue"/>
              </a:rPr>
              <a:t>A representative may sign a treaty "ad referendum", i.e., under the condition that the signature is confirmed by his state. In this case, the signature becomes definitive once it is confirmed by the responsible organ.[Art.12 (2) (b), Vienna Convention on the Law of Treaties 1969]</a:t>
            </a:r>
          </a:p>
          <a:p>
            <a:pPr marL="342900" indent="-342900">
              <a:buFont typeface="Arial" panose="020B0604020202020204" pitchFamily="34" charset="0"/>
              <a:buChar char="•"/>
            </a:pPr>
            <a:r>
              <a:rPr lang="en-US" sz="2200" b="1" i="0" u="none" strike="noStrike" dirty="0">
                <a:effectLst/>
                <a:latin typeface="+mn-lt"/>
                <a:ea typeface="+mn-ea"/>
                <a:cs typeface="+mn-cs"/>
                <a:sym typeface="Helvetica Neue"/>
              </a:rPr>
              <a:t>Signature Subject to Ratification, Acceptance or Approval</a:t>
            </a:r>
            <a:r>
              <a:rPr lang="en-US" altLang="zh-CN" sz="2200" b="0" i="0" u="none" strike="noStrike" dirty="0">
                <a:effectLst/>
                <a:latin typeface="+mn-lt"/>
                <a:ea typeface="+mn-ea"/>
                <a:cs typeface="+mn-cs"/>
                <a:sym typeface="Helvetica Neue"/>
              </a:rPr>
              <a:t>:</a:t>
            </a:r>
            <a:r>
              <a:rPr lang="zh-CN" altLang="en-US" sz="2200" b="0" i="0" u="none" strike="noStrike" dirty="0">
                <a:effectLst/>
                <a:latin typeface="+mn-lt"/>
                <a:ea typeface="+mn-ea"/>
                <a:cs typeface="+mn-cs"/>
                <a:sym typeface="Helvetica Neue"/>
              </a:rPr>
              <a:t> </a:t>
            </a:r>
            <a:r>
              <a:rPr lang="en-US" sz="2200" b="0" i="0" u="none" strike="noStrike" dirty="0">
                <a:effectLst/>
                <a:latin typeface="+mn-lt"/>
                <a:ea typeface="+mn-ea"/>
                <a:cs typeface="+mn-cs"/>
                <a:sym typeface="Helvetica Neue"/>
              </a:rPr>
              <a:t>Where the signature is subject to ratification, acceptance or approval, the signature does not establish the consent to be bound. However, it is a means of authentication and expresses the willingness of the signatory state to continue the treaty-making process. The signature qualifies the signatory state to proceed to ratification, acceptance or approval. It also creates an obligation to refrain, in good faith, from acts that would defeat the object and the purpose of the treaty.[Arts.10 and 18, Vienna Convention on the Law of Treaties 1969]</a:t>
            </a:r>
          </a:p>
          <a:p>
            <a:pPr marL="342900" indent="-342900">
              <a:buFont typeface="Arial" panose="020B0604020202020204" pitchFamily="34" charset="0"/>
              <a:buChar char="•"/>
            </a:pPr>
            <a:r>
              <a:rPr lang="en-US" sz="2200" b="1" i="0" u="none" strike="noStrike" dirty="0">
                <a:effectLst/>
                <a:latin typeface="+mn-lt"/>
                <a:ea typeface="+mn-ea"/>
                <a:cs typeface="+mn-cs"/>
                <a:sym typeface="Helvetica Neue"/>
              </a:rPr>
              <a:t>Ratification</a:t>
            </a:r>
            <a:r>
              <a:rPr lang="en-US" altLang="zh-CN" sz="2200" b="0" i="0" u="none" strike="noStrike" dirty="0">
                <a:effectLst/>
                <a:latin typeface="+mn-lt"/>
                <a:ea typeface="+mn-ea"/>
                <a:cs typeface="+mn-cs"/>
                <a:sym typeface="Helvetica Neue"/>
              </a:rPr>
              <a:t>:</a:t>
            </a:r>
            <a:r>
              <a:rPr lang="zh-CN" altLang="en-US" sz="2200" b="0" i="0" u="none" strike="noStrike" dirty="0">
                <a:effectLst/>
                <a:latin typeface="+mn-lt"/>
                <a:ea typeface="+mn-ea"/>
                <a:cs typeface="+mn-cs"/>
                <a:sym typeface="Helvetica Neue"/>
              </a:rPr>
              <a:t> </a:t>
            </a:r>
            <a:r>
              <a:rPr lang="en-US" sz="2200" b="0" i="0" u="none" strike="noStrike" dirty="0">
                <a:effectLst/>
                <a:latin typeface="+mn-lt"/>
                <a:ea typeface="+mn-ea"/>
                <a:cs typeface="+mn-cs"/>
                <a:sym typeface="Helvetica Neue"/>
              </a:rPr>
              <a:t>Ratification defines the international act whereby a state indicates its consent to be bound to a treaty if the parties intended to show their consent by such an act. In the case of bilateral treaties, ratification is usually accomplished by exchanging the requisite instruments, while in the case of multilateral treaties the usual procedure is for the depositary to collect the ratifications of all states, keeping all parties informed of the situation. The institution of ratification grants states the necessary time-frame to seek the required approval for the treaty on the domestic level and to enact the necessary legislation to give domestic effect to that treaty.  </a:t>
            </a:r>
          </a:p>
          <a:p>
            <a:endParaRPr lang="en-CH" dirty="0"/>
          </a:p>
        </p:txBody>
      </p:sp>
    </p:spTree>
    <p:extLst>
      <p:ext uri="{BB962C8B-B14F-4D97-AF65-F5344CB8AC3E}">
        <p14:creationId xmlns:p14="http://schemas.microsoft.com/office/powerpoint/2010/main" val="1737721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H" dirty="0"/>
          </a:p>
        </p:txBody>
      </p:sp>
    </p:spTree>
    <p:extLst>
      <p:ext uri="{BB962C8B-B14F-4D97-AF65-F5344CB8AC3E}">
        <p14:creationId xmlns:p14="http://schemas.microsoft.com/office/powerpoint/2010/main" val="1089180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H" dirty="0"/>
          </a:p>
        </p:txBody>
      </p:sp>
    </p:spTree>
    <p:extLst>
      <p:ext uri="{BB962C8B-B14F-4D97-AF65-F5344CB8AC3E}">
        <p14:creationId xmlns:p14="http://schemas.microsoft.com/office/powerpoint/2010/main" val="3439700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Image"/>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Image"/>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Imag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Image"/>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666699290_02_crop_3159x1892.jpe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910457886_1434x1669.jpe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660384004_1290x1720.jpe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hyperlink" Target="https://www.gsma.com/mobilefordevelopment/resources/national-emergency-telecommunications-plans-enablers-and-safeguards-a-brief-evaluation-guide-for-policy-practitioners/" TargetMode="External"/><Relationship Id="rId13" Type="http://schemas.openxmlformats.org/officeDocument/2006/relationships/hyperlink" Target="https://www.itu.int/itu-d/tnd-map-public/dcm" TargetMode="External"/><Relationship Id="rId3" Type="http://schemas.openxmlformats.org/officeDocument/2006/relationships/hyperlink" Target="https://www.itu.int/en/ITU-D/Emergency-Telecommunications/Pages/TampereConvention.aspx" TargetMode="External"/><Relationship Id="rId7" Type="http://schemas.openxmlformats.org/officeDocument/2006/relationships/hyperlink" Target="https://www.itu.int/en/ITU-D/Emergency-Telecommunications/Documents/2020/NETP-guidelines.pdf" TargetMode="External"/><Relationship Id="rId12" Type="http://schemas.openxmlformats.org/officeDocument/2006/relationships/hyperlink" Target="https://www.itu.int/en/ITU-D/Emergency-Telecommunications/Pages/Disaster-Connectivity-Map.aspx"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hyperlink" Target="https://academy.itu.int/training-courses/full-catalogue/introduction-developing-national-emergency-telecommunication-plans" TargetMode="External"/><Relationship Id="rId11" Type="http://schemas.openxmlformats.org/officeDocument/2006/relationships/hyperlink" Target="https://www.etcluster.org/sites/default/files/documents/ESOA-UN-Charter-Doc-v2_0.pdf" TargetMode="External"/><Relationship Id="rId5" Type="http://schemas.openxmlformats.org/officeDocument/2006/relationships/hyperlink" Target="https://treaties.un.org/pages/ViewDetails.aspx?src=TREATY&amp;mtdsg_no=XXV-4&amp;chapter=25&amp;clang=_en" TargetMode="External"/><Relationship Id="rId15" Type="http://schemas.openxmlformats.org/officeDocument/2006/relationships/hyperlink" Target="https://www.gsma.com/mobilefordevelopment/resources/the-connectivity-needs-and-usage-assessment-conua-toolkit/" TargetMode="External"/><Relationship Id="rId10" Type="http://schemas.openxmlformats.org/officeDocument/2006/relationships/hyperlink" Target="https://academy.itu.int/training-courses/full-catalogue/practical-disaster-response-how-develop-table-top-simulation-exercises-ttx" TargetMode="External"/><Relationship Id="rId4" Type="http://schemas.openxmlformats.org/officeDocument/2006/relationships/hyperlink" Target="https://academy.itu.int/training-courses/full-catalogue/tampere-convention-and-telecommunications-deployments-when-disasters-strike" TargetMode="External"/><Relationship Id="rId9" Type="http://schemas.openxmlformats.org/officeDocument/2006/relationships/hyperlink" Target="https://www.itu.int/en/ITU-D/Emergency-Telecommunications/Pages/Publications/2020/Guidelines-for-TTX.aspx" TargetMode="External"/><Relationship Id="rId14" Type="http://schemas.openxmlformats.org/officeDocument/2006/relationships/hyperlink" Target="https://www.etcluster.org/document/emergency-telecommunications-preparedness-checklist"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jpeg"/><Relationship Id="rId7"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hyperlink" Target="https://treaties.un.org/pages/ViewDetails.aspx?src=TREATY&amp;mtdsg_no=XXV-4&amp;chapter=25&amp;clang=_en"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June 2022"/>
          <p:cNvSpPr txBox="1">
            <a:spLocks noGrp="1"/>
          </p:cNvSpPr>
          <p:nvPr>
            <p:ph type="body" idx="21"/>
          </p:nvPr>
        </p:nvSpPr>
        <p:spPr>
          <a:xfrm>
            <a:off x="1206499" y="11839048"/>
            <a:ext cx="21971002" cy="63697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lnSpcReduction="10000"/>
          </a:bodyPr>
          <a:lstStyle/>
          <a:p>
            <a:r>
              <a:rPr dirty="0">
                <a:solidFill>
                  <a:srgbClr val="153970"/>
                </a:solidFill>
              </a:rPr>
              <a:t>Ju</a:t>
            </a:r>
            <a:r>
              <a:rPr lang="en-US" altLang="zh-CN" dirty="0">
                <a:solidFill>
                  <a:srgbClr val="153970"/>
                </a:solidFill>
              </a:rPr>
              <a:t>ly</a:t>
            </a:r>
            <a:r>
              <a:rPr dirty="0">
                <a:solidFill>
                  <a:srgbClr val="153970"/>
                </a:solidFill>
              </a:rPr>
              <a:t> 2022</a:t>
            </a:r>
          </a:p>
        </p:txBody>
      </p:sp>
      <p:sp>
        <p:nvSpPr>
          <p:cNvPr id="152" name="TAMPERE CONVENTION"/>
          <p:cNvSpPr txBox="1">
            <a:spLocks noGrp="1"/>
          </p:cNvSpPr>
          <p:nvPr>
            <p:ph type="ctrTitle"/>
          </p:nvPr>
        </p:nvSpPr>
        <p:spPr>
          <a:prstGeom prst="rect">
            <a:avLst/>
          </a:prstGeom>
        </p:spPr>
        <p:txBody>
          <a:bodyPr/>
          <a:lstStyle>
            <a:lvl1pPr>
              <a:defRPr b="0">
                <a:solidFill>
                  <a:srgbClr val="09205C"/>
                </a:solidFill>
                <a:latin typeface="Avenir Heavy"/>
                <a:ea typeface="Avenir Heavy"/>
                <a:cs typeface="Avenir Heavy"/>
                <a:sym typeface="Avenir Heavy"/>
              </a:defRPr>
            </a:lvl1pPr>
          </a:lstStyle>
          <a:p>
            <a:r>
              <a:rPr dirty="0"/>
              <a:t>TAMPERE CONVENTION</a:t>
            </a:r>
          </a:p>
        </p:txBody>
      </p:sp>
      <p:sp>
        <p:nvSpPr>
          <p:cNvPr id="153" name="Ratification and Implementation"/>
          <p:cNvSpPr txBox="1">
            <a:spLocks noGrp="1"/>
          </p:cNvSpPr>
          <p:nvPr>
            <p:ph type="subTitle" sz="quarter" idx="1"/>
          </p:nvPr>
        </p:nvSpPr>
        <p:spPr>
          <a:prstGeom prst="rect">
            <a:avLst/>
          </a:prstGeom>
        </p:spPr>
        <p:txBody>
          <a:bodyPr/>
          <a:lstStyle>
            <a:lvl1pPr>
              <a:defRPr b="0">
                <a:solidFill>
                  <a:schemeClr val="accent1">
                    <a:hueOff val="114395"/>
                    <a:lumOff val="-24975"/>
                  </a:schemeClr>
                </a:solidFill>
                <a:latin typeface="Avenir"/>
                <a:ea typeface="Avenir"/>
                <a:cs typeface="Avenir"/>
                <a:sym typeface="Avenir Roman"/>
              </a:defRPr>
            </a:lvl1pPr>
          </a:lstStyle>
          <a:p>
            <a:r>
              <a:rPr dirty="0">
                <a:solidFill>
                  <a:srgbClr val="075173"/>
                </a:solidFill>
              </a:rPr>
              <a:t>Ratification and Implementation</a:t>
            </a:r>
          </a:p>
        </p:txBody>
      </p:sp>
      <p:pic>
        <p:nvPicPr>
          <p:cNvPr id="154" name="Picture 4" descr="Picture 4"/>
          <p:cNvPicPr>
            <a:picLocks noChangeAspect="1"/>
          </p:cNvPicPr>
          <p:nvPr/>
        </p:nvPicPr>
        <p:blipFill>
          <a:blip r:embed="rId3"/>
          <a:stretch>
            <a:fillRect/>
          </a:stretch>
        </p:blipFill>
        <p:spPr>
          <a:xfrm>
            <a:off x="22752792" y="400831"/>
            <a:ext cx="1451072" cy="1451072"/>
          </a:xfrm>
          <a:prstGeom prst="rect">
            <a:avLst/>
          </a:prstGeom>
          <a:ln w="12700">
            <a:miter lim="400000"/>
          </a:ln>
        </p:spPr>
      </p:pic>
      <p:pic>
        <p:nvPicPr>
          <p:cNvPr id="155" name="Screen Shot 2022-05-31 at 13.59.43.png" descr="Screen Shot 2022-05-31 at 13.59.43.png"/>
          <p:cNvPicPr>
            <a:picLocks noChangeAspect="1"/>
          </p:cNvPicPr>
          <p:nvPr/>
        </p:nvPicPr>
        <p:blipFill>
          <a:blip r:embed="rId4"/>
          <a:stretch>
            <a:fillRect/>
          </a:stretch>
        </p:blipFill>
        <p:spPr>
          <a:xfrm>
            <a:off x="20884091" y="337001"/>
            <a:ext cx="1868702" cy="1578732"/>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Tampere Convention"/>
          <p:cNvSpPr txBox="1">
            <a:spLocks noGrp="1"/>
          </p:cNvSpPr>
          <p:nvPr>
            <p:ph type="title"/>
          </p:nvPr>
        </p:nvSpPr>
        <p:spPr>
          <a:prstGeom prst="rect">
            <a:avLst/>
          </a:prstGeom>
        </p:spPr>
        <p:txBody>
          <a:bodyPr/>
          <a:lstStyle>
            <a:lvl1pPr defTabSz="2218888">
              <a:defRPr sz="7735" b="0" spc="-154">
                <a:solidFill>
                  <a:srgbClr val="0C2A67"/>
                </a:solidFill>
                <a:latin typeface="Avenir Heavy"/>
                <a:ea typeface="Avenir Heavy"/>
                <a:cs typeface="Avenir Heavy"/>
                <a:sym typeface="Avenir Heavy"/>
              </a:defRPr>
            </a:lvl1pPr>
          </a:lstStyle>
          <a:p>
            <a:r>
              <a:t>Tampere Convention</a:t>
            </a:r>
          </a:p>
        </p:txBody>
      </p:sp>
      <p:sp>
        <p:nvSpPr>
          <p:cNvPr id="249" name="Benefit"/>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defTabSz="1609303">
              <a:lnSpc>
                <a:spcPct val="80000"/>
              </a:lnSpc>
              <a:defRPr sz="4884" b="0" spc="-97">
                <a:solidFill>
                  <a:srgbClr val="002060"/>
                </a:solidFill>
                <a:latin typeface="Avenir Book"/>
                <a:ea typeface="Avenir Book"/>
                <a:cs typeface="Avenir Book"/>
                <a:sym typeface="Avenir Book"/>
              </a:defRPr>
            </a:lvl1pPr>
          </a:lstStyle>
          <a:p>
            <a:r>
              <a:rPr dirty="0"/>
              <a:t>Benefit</a:t>
            </a:r>
          </a:p>
        </p:txBody>
      </p:sp>
      <p:sp>
        <p:nvSpPr>
          <p:cNvPr id="250" name="Rectangle 7"/>
          <p:cNvSpPr txBox="1"/>
          <p:nvPr/>
        </p:nvSpPr>
        <p:spPr>
          <a:xfrm>
            <a:off x="1206500" y="3743888"/>
            <a:ext cx="21291216" cy="535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marL="431800" indent="-431800" algn="just" defTabSz="825500">
              <a:buSzPct val="123000"/>
              <a:buChar char="•"/>
              <a:defRPr sz="3400">
                <a:solidFill>
                  <a:srgbClr val="222222"/>
                </a:solidFill>
                <a:latin typeface="Avenir Book"/>
                <a:ea typeface="Avenir Book"/>
                <a:cs typeface="Avenir Book"/>
                <a:sym typeface="Avenir Book"/>
              </a:defRPr>
            </a:pPr>
            <a:r>
              <a:rPr dirty="0"/>
              <a:t>Puts in place a structure for managing requests for assistance</a:t>
            </a:r>
          </a:p>
          <a:p>
            <a:pPr marL="431800" indent="-431800" algn="just" defTabSz="825500">
              <a:buSzPct val="123000"/>
              <a:buChar char="•"/>
              <a:defRPr sz="3400">
                <a:solidFill>
                  <a:srgbClr val="222222"/>
                </a:solidFill>
                <a:latin typeface="Avenir Book"/>
                <a:ea typeface="Avenir Book"/>
                <a:cs typeface="Avenir Book"/>
                <a:sym typeface="Avenir Book"/>
              </a:defRPr>
            </a:pPr>
            <a:endParaRPr dirty="0"/>
          </a:p>
          <a:p>
            <a:pPr marL="431800" indent="-431800" algn="just" defTabSz="825500">
              <a:buSzPct val="123000"/>
              <a:buChar char="•"/>
              <a:defRPr sz="3400">
                <a:solidFill>
                  <a:srgbClr val="222222"/>
                </a:solidFill>
                <a:latin typeface="Avenir Book"/>
                <a:ea typeface="Avenir Book"/>
                <a:cs typeface="Avenir Book"/>
                <a:sym typeface="Avenir Book"/>
              </a:defRPr>
            </a:pPr>
            <a:r>
              <a:rPr dirty="0"/>
              <a:t>Creates mechanisms for establishing best practices, model agreements, etc.</a:t>
            </a:r>
          </a:p>
          <a:p>
            <a:pPr marL="431800" indent="-431800" algn="just" defTabSz="825500">
              <a:buSzPct val="123000"/>
              <a:buChar char="•"/>
              <a:defRPr sz="3400">
                <a:solidFill>
                  <a:srgbClr val="222222"/>
                </a:solidFill>
                <a:latin typeface="Avenir Book"/>
                <a:ea typeface="Avenir Book"/>
                <a:cs typeface="Avenir Book"/>
                <a:sym typeface="Avenir Book"/>
              </a:defRPr>
            </a:pPr>
            <a:endParaRPr dirty="0"/>
          </a:p>
          <a:p>
            <a:pPr marL="431800" indent="-431800" algn="just" defTabSz="825500">
              <a:buSzPct val="123000"/>
              <a:buChar char="•"/>
              <a:defRPr sz="3400">
                <a:solidFill>
                  <a:srgbClr val="222222"/>
                </a:solidFill>
                <a:latin typeface="Avenir Book"/>
                <a:ea typeface="Avenir Book"/>
                <a:cs typeface="Avenir Book"/>
                <a:sym typeface="Avenir Book"/>
              </a:defRPr>
            </a:pPr>
            <a:r>
              <a:rPr dirty="0"/>
              <a:t>Improves preparedness before disasters occur</a:t>
            </a:r>
          </a:p>
          <a:p>
            <a:pPr marL="431800" indent="-431800" algn="just" defTabSz="825500">
              <a:buSzPct val="123000"/>
              <a:buChar char="•"/>
              <a:defRPr sz="3400">
                <a:solidFill>
                  <a:srgbClr val="222222"/>
                </a:solidFill>
                <a:latin typeface="Avenir Book"/>
                <a:ea typeface="Avenir Book"/>
                <a:cs typeface="Avenir Book"/>
                <a:sym typeface="Avenir Book"/>
              </a:defRPr>
            </a:pPr>
            <a:endParaRPr dirty="0"/>
          </a:p>
          <a:p>
            <a:pPr marL="431800" indent="-431800" algn="just" defTabSz="825500">
              <a:buSzPct val="123000"/>
              <a:buChar char="•"/>
              <a:defRPr sz="3400">
                <a:solidFill>
                  <a:srgbClr val="222222"/>
                </a:solidFill>
                <a:latin typeface="Avenir Book"/>
                <a:ea typeface="Avenir Book"/>
                <a:cs typeface="Avenir Book"/>
                <a:sym typeface="Avenir Book"/>
              </a:defRPr>
            </a:pPr>
            <a:r>
              <a:rPr dirty="0"/>
              <a:t>Facilitates the deployment of telecommunications/ICT resources in the immediate aftermath of disasters </a:t>
            </a:r>
          </a:p>
          <a:p>
            <a:pPr marL="431800" indent="-431800" algn="just" defTabSz="825500">
              <a:buSzPct val="123000"/>
              <a:buChar char="•"/>
              <a:defRPr sz="3400">
                <a:solidFill>
                  <a:srgbClr val="222222"/>
                </a:solidFill>
                <a:latin typeface="Avenir Book"/>
                <a:ea typeface="Avenir Book"/>
                <a:cs typeface="Avenir Book"/>
                <a:sym typeface="Avenir Book"/>
              </a:defRPr>
            </a:pPr>
            <a:endParaRPr dirty="0"/>
          </a:p>
          <a:p>
            <a:pPr marL="431800" indent="-431800" algn="just" defTabSz="825500">
              <a:buSzPct val="123000"/>
              <a:buChar char="•"/>
              <a:defRPr sz="3400">
                <a:solidFill>
                  <a:srgbClr val="222222"/>
                </a:solidFill>
                <a:latin typeface="Avenir Book"/>
                <a:ea typeface="Avenir Book"/>
                <a:cs typeface="Avenir Book"/>
                <a:sym typeface="Avenir Book"/>
              </a:defRPr>
            </a:pPr>
            <a:r>
              <a:rPr dirty="0"/>
              <a:t>Protects the interests of beneficiary states</a:t>
            </a:r>
          </a:p>
        </p:txBody>
      </p:sp>
      <p:pic>
        <p:nvPicPr>
          <p:cNvPr id="251" name="Picture 4" descr="Picture 4"/>
          <p:cNvPicPr>
            <a:picLocks noChangeAspect="1"/>
          </p:cNvPicPr>
          <p:nvPr/>
        </p:nvPicPr>
        <p:blipFill>
          <a:blip r:embed="rId3"/>
          <a:stretch>
            <a:fillRect/>
          </a:stretch>
        </p:blipFill>
        <p:spPr>
          <a:xfrm>
            <a:off x="22752792" y="400831"/>
            <a:ext cx="1451072" cy="1451072"/>
          </a:xfrm>
          <a:prstGeom prst="rect">
            <a:avLst/>
          </a:prstGeom>
          <a:ln w="12700">
            <a:miter lim="400000"/>
          </a:ln>
        </p:spPr>
      </p:pic>
      <p:pic>
        <p:nvPicPr>
          <p:cNvPr id="252" name="Screen Shot 2022-05-31 at 13.59.43.png" descr="Screen Shot 2022-05-31 at 13.59.43.png"/>
          <p:cNvPicPr>
            <a:picLocks noChangeAspect="1"/>
          </p:cNvPicPr>
          <p:nvPr/>
        </p:nvPicPr>
        <p:blipFill>
          <a:blip r:embed="rId4"/>
          <a:stretch>
            <a:fillRect/>
          </a:stretch>
        </p:blipFill>
        <p:spPr>
          <a:xfrm>
            <a:off x="20884091" y="337001"/>
            <a:ext cx="1868702" cy="1578732"/>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Tampere Convention"/>
          <p:cNvSpPr txBox="1">
            <a:spLocks noGrp="1"/>
          </p:cNvSpPr>
          <p:nvPr>
            <p:ph type="title"/>
          </p:nvPr>
        </p:nvSpPr>
        <p:spPr>
          <a:prstGeom prst="rect">
            <a:avLst/>
          </a:prstGeom>
        </p:spPr>
        <p:txBody>
          <a:bodyPr/>
          <a:lstStyle>
            <a:lvl1pPr defTabSz="2218888">
              <a:defRPr sz="7735" b="0" spc="-154">
                <a:solidFill>
                  <a:srgbClr val="0C2A67"/>
                </a:solidFill>
                <a:latin typeface="Avenir Heavy"/>
                <a:ea typeface="Avenir Heavy"/>
                <a:cs typeface="Avenir Heavy"/>
                <a:sym typeface="Avenir Heavy"/>
              </a:defRPr>
            </a:lvl1pPr>
          </a:lstStyle>
          <a:p>
            <a:r>
              <a:t>Tampere Convention</a:t>
            </a:r>
          </a:p>
        </p:txBody>
      </p:sp>
      <p:sp>
        <p:nvSpPr>
          <p:cNvPr id="217" name="Process of Ratification"/>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defTabSz="1609303">
              <a:lnSpc>
                <a:spcPct val="80000"/>
              </a:lnSpc>
              <a:defRPr sz="4884" b="0" spc="-97">
                <a:solidFill>
                  <a:srgbClr val="002060"/>
                </a:solidFill>
                <a:latin typeface="Avenir Book"/>
                <a:ea typeface="Avenir Book"/>
                <a:cs typeface="Avenir Book"/>
                <a:sym typeface="Avenir Book"/>
              </a:defRPr>
            </a:lvl1pPr>
          </a:lstStyle>
          <a:p>
            <a:r>
              <a:rPr lang="en-US" altLang="zh-CN" dirty="0"/>
              <a:t>How</a:t>
            </a:r>
            <a:r>
              <a:rPr lang="zh-CN" altLang="en-US" dirty="0"/>
              <a:t> </a:t>
            </a:r>
            <a:r>
              <a:rPr lang="en-US" altLang="zh-CN" dirty="0"/>
              <a:t>to</a:t>
            </a:r>
            <a:r>
              <a:rPr lang="zh-CN" altLang="en-US" dirty="0"/>
              <a:t> </a:t>
            </a:r>
            <a:r>
              <a:rPr lang="en-US" altLang="zh-CN" dirty="0"/>
              <a:t>ratify?</a:t>
            </a:r>
            <a:endParaRPr dirty="0"/>
          </a:p>
        </p:txBody>
      </p:sp>
      <p:sp>
        <p:nvSpPr>
          <p:cNvPr id="218" name="When the Convention was adopted, a State could express its consent to be bound by the Convention by any of the following means:…"/>
          <p:cNvSpPr txBox="1">
            <a:spLocks noGrp="1"/>
          </p:cNvSpPr>
          <p:nvPr>
            <p:ph type="body" sz="half" idx="1"/>
          </p:nvPr>
        </p:nvSpPr>
        <p:spPr>
          <a:xfrm>
            <a:off x="1206500" y="4248503"/>
            <a:ext cx="11881880" cy="7580999"/>
          </a:xfrm>
          <a:prstGeom prst="rect">
            <a:avLst/>
          </a:prstGeom>
        </p:spPr>
        <p:txBody>
          <a:bodyPr>
            <a:normAutofit/>
          </a:bodyPr>
          <a:lstStyle/>
          <a:p>
            <a:pPr marL="508000" indent="-508000" algn="just" defTabSz="825500">
              <a:lnSpc>
                <a:spcPct val="100000"/>
              </a:lnSpc>
              <a:spcBef>
                <a:spcPts val="1900"/>
              </a:spcBef>
              <a:defRPr sz="3500">
                <a:solidFill>
                  <a:srgbClr val="222222"/>
                </a:solidFill>
                <a:latin typeface="Avenir Book"/>
                <a:ea typeface="Avenir Book"/>
                <a:cs typeface="Avenir Book"/>
                <a:sym typeface="Avenir Book"/>
              </a:defRPr>
            </a:pPr>
            <a:r>
              <a:rPr dirty="0"/>
              <a:t>When the Convention was adopted, a State could express its consent to be bound by the Convention by any of the following means:</a:t>
            </a:r>
          </a:p>
          <a:p>
            <a:pPr marL="1054100" lvl="1" indent="-444500" algn="just" defTabSz="825500">
              <a:lnSpc>
                <a:spcPct val="100000"/>
              </a:lnSpc>
              <a:spcBef>
                <a:spcPts val="1900"/>
              </a:spcBef>
              <a:defRPr sz="3500">
                <a:solidFill>
                  <a:srgbClr val="222222"/>
                </a:solidFill>
                <a:latin typeface="Avenir Book"/>
                <a:ea typeface="Avenir Book"/>
                <a:cs typeface="Avenir Book"/>
                <a:sym typeface="Avenir Book"/>
              </a:defRPr>
            </a:pPr>
            <a:r>
              <a:rPr dirty="0"/>
              <a:t>By definitive signature</a:t>
            </a:r>
          </a:p>
          <a:p>
            <a:pPr marL="1054100" lvl="1" indent="-444500" algn="just" defTabSz="825500">
              <a:lnSpc>
                <a:spcPct val="100000"/>
              </a:lnSpc>
              <a:spcBef>
                <a:spcPts val="1900"/>
              </a:spcBef>
              <a:defRPr sz="3500">
                <a:solidFill>
                  <a:srgbClr val="222222"/>
                </a:solidFill>
                <a:latin typeface="Avenir Book"/>
                <a:ea typeface="Avenir Book"/>
                <a:cs typeface="Avenir Book"/>
                <a:sym typeface="Avenir Book"/>
              </a:defRPr>
            </a:pPr>
            <a:r>
              <a:rPr dirty="0"/>
              <a:t>By signature subject to ratification, acceptance, or approval followed by deposit of an instrument of ratification, acceptance or approval</a:t>
            </a:r>
          </a:p>
          <a:p>
            <a:pPr marL="1054100" lvl="1" indent="-444500" algn="just" defTabSz="825500">
              <a:lnSpc>
                <a:spcPct val="100000"/>
              </a:lnSpc>
              <a:spcBef>
                <a:spcPts val="1900"/>
              </a:spcBef>
              <a:defRPr sz="3500">
                <a:solidFill>
                  <a:srgbClr val="222222"/>
                </a:solidFill>
                <a:latin typeface="Avenir Book"/>
                <a:ea typeface="Avenir Book"/>
                <a:cs typeface="Avenir Book"/>
                <a:sym typeface="Avenir Book"/>
              </a:defRPr>
            </a:pPr>
            <a:r>
              <a:rPr dirty="0"/>
              <a:t>By deposit of an instrument of ratification</a:t>
            </a:r>
            <a:r>
              <a:rPr lang="en-US" altLang="zh-CN" dirty="0"/>
              <a:t>/accession</a:t>
            </a:r>
            <a:endParaRPr lang="en-US" dirty="0"/>
          </a:p>
          <a:p>
            <a:pPr marL="609600" lvl="1" indent="0" algn="just" defTabSz="825500">
              <a:lnSpc>
                <a:spcPct val="100000"/>
              </a:lnSpc>
              <a:spcBef>
                <a:spcPts val="1900"/>
              </a:spcBef>
              <a:buNone/>
              <a:defRPr sz="3500">
                <a:solidFill>
                  <a:srgbClr val="222222"/>
                </a:solidFill>
                <a:latin typeface="Avenir Book"/>
                <a:ea typeface="Avenir Book"/>
                <a:cs typeface="Avenir Book"/>
                <a:sym typeface="Avenir Book"/>
              </a:defRPr>
            </a:pPr>
            <a:endParaRPr lang="en-US" dirty="0"/>
          </a:p>
          <a:p>
            <a:pPr marL="508000" lvl="1" indent="-508000" algn="just" defTabSz="825500">
              <a:lnSpc>
                <a:spcPct val="100000"/>
              </a:lnSpc>
              <a:spcBef>
                <a:spcPts val="1900"/>
              </a:spcBef>
              <a:defRPr sz="3500">
                <a:solidFill>
                  <a:srgbClr val="222222"/>
                </a:solidFill>
                <a:latin typeface="Avenir Book"/>
                <a:ea typeface="Avenir Book"/>
                <a:cs typeface="Avenir Book"/>
                <a:sym typeface="Avenir Book"/>
              </a:defRPr>
            </a:pPr>
            <a:r>
              <a:rPr lang="en-CH" sz="3500" dirty="0">
                <a:solidFill>
                  <a:srgbClr val="222222"/>
                </a:solidFill>
                <a:latin typeface="Avenir Book"/>
              </a:rPr>
              <a:t>Ratification process will depend on national ratificational procedures</a:t>
            </a:r>
            <a:endParaRPr sz="3500" dirty="0">
              <a:solidFill>
                <a:srgbClr val="222222"/>
              </a:solidFill>
              <a:latin typeface="Avenir Book"/>
            </a:endParaRPr>
          </a:p>
        </p:txBody>
      </p:sp>
      <p:pic>
        <p:nvPicPr>
          <p:cNvPr id="219" name="Picture 8" descr="Picture 8"/>
          <p:cNvPicPr>
            <a:picLocks noChangeAspect="1"/>
          </p:cNvPicPr>
          <p:nvPr/>
        </p:nvPicPr>
        <p:blipFill>
          <a:blip r:embed="rId3"/>
          <a:stretch>
            <a:fillRect/>
          </a:stretch>
        </p:blipFill>
        <p:spPr>
          <a:xfrm>
            <a:off x="15272087" y="3307741"/>
            <a:ext cx="5612005" cy="7580999"/>
          </a:xfrm>
          <a:prstGeom prst="rect">
            <a:avLst/>
          </a:prstGeom>
          <a:ln w="12700">
            <a:miter lim="400000"/>
          </a:ln>
          <a:effectLst>
            <a:outerShdw blurRad="215900" dist="236135" dir="2759927" rotWithShape="0">
              <a:srgbClr val="000000">
                <a:alpha val="58574"/>
              </a:srgbClr>
            </a:outerShdw>
          </a:effectLst>
        </p:spPr>
      </p:pic>
      <p:pic>
        <p:nvPicPr>
          <p:cNvPr id="220" name="Picture 4" descr="Picture 4"/>
          <p:cNvPicPr>
            <a:picLocks noChangeAspect="1"/>
          </p:cNvPicPr>
          <p:nvPr/>
        </p:nvPicPr>
        <p:blipFill>
          <a:blip r:embed="rId4"/>
          <a:stretch>
            <a:fillRect/>
          </a:stretch>
        </p:blipFill>
        <p:spPr>
          <a:xfrm>
            <a:off x="22752792" y="400831"/>
            <a:ext cx="1451072" cy="1451072"/>
          </a:xfrm>
          <a:prstGeom prst="rect">
            <a:avLst/>
          </a:prstGeom>
          <a:ln w="12700">
            <a:miter lim="400000"/>
          </a:ln>
        </p:spPr>
      </p:pic>
      <p:pic>
        <p:nvPicPr>
          <p:cNvPr id="221" name="Screen Shot 2022-05-31 at 13.59.43.png" descr="Screen Shot 2022-05-31 at 13.59.43.png"/>
          <p:cNvPicPr>
            <a:picLocks noChangeAspect="1"/>
          </p:cNvPicPr>
          <p:nvPr/>
        </p:nvPicPr>
        <p:blipFill>
          <a:blip r:embed="rId5"/>
          <a:stretch>
            <a:fillRect/>
          </a:stretch>
        </p:blipFill>
        <p:spPr>
          <a:xfrm>
            <a:off x="20884091" y="337001"/>
            <a:ext cx="1868702" cy="1578732"/>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Tampere Convention"/>
          <p:cNvSpPr txBox="1">
            <a:spLocks noGrp="1"/>
          </p:cNvSpPr>
          <p:nvPr>
            <p:ph type="title"/>
          </p:nvPr>
        </p:nvSpPr>
        <p:spPr>
          <a:prstGeom prst="rect">
            <a:avLst/>
          </a:prstGeom>
        </p:spPr>
        <p:txBody>
          <a:bodyPr/>
          <a:lstStyle>
            <a:lvl1pPr defTabSz="2218888">
              <a:defRPr sz="7735" b="0" spc="-154">
                <a:solidFill>
                  <a:srgbClr val="0C2A67"/>
                </a:solidFill>
                <a:latin typeface="Avenir Heavy"/>
                <a:ea typeface="Avenir Heavy"/>
                <a:cs typeface="Avenir Heavy"/>
                <a:sym typeface="Avenir Heavy"/>
              </a:defRPr>
            </a:lvl1pPr>
          </a:lstStyle>
          <a:p>
            <a:r>
              <a:t>Tampere Convention</a:t>
            </a:r>
          </a:p>
        </p:txBody>
      </p:sp>
      <p:sp>
        <p:nvSpPr>
          <p:cNvPr id="224" name="Process of Ratification - Signing"/>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defTabSz="1609303">
              <a:lnSpc>
                <a:spcPct val="80000"/>
              </a:lnSpc>
              <a:defRPr sz="4884" b="0" spc="-97">
                <a:solidFill>
                  <a:srgbClr val="002060"/>
                </a:solidFill>
                <a:latin typeface="Avenir Book"/>
                <a:ea typeface="Avenir Book"/>
                <a:cs typeface="Avenir Book"/>
                <a:sym typeface="Avenir Book"/>
              </a:defRPr>
            </a:lvl1pPr>
          </a:lstStyle>
          <a:p>
            <a:r>
              <a:rPr dirty="0"/>
              <a:t>Signing</a:t>
            </a:r>
          </a:p>
        </p:txBody>
      </p:sp>
      <p:sp>
        <p:nvSpPr>
          <p:cNvPr id="225" name="WHO CAN SIGN?…"/>
          <p:cNvSpPr txBox="1">
            <a:spLocks noGrp="1"/>
          </p:cNvSpPr>
          <p:nvPr>
            <p:ph type="body" sz="quarter" idx="1"/>
          </p:nvPr>
        </p:nvSpPr>
        <p:spPr>
          <a:xfrm>
            <a:off x="12192000" y="4969450"/>
            <a:ext cx="7905900" cy="4265596"/>
          </a:xfrm>
          <a:prstGeom prst="rect">
            <a:avLst/>
          </a:prstGeom>
        </p:spPr>
        <p:txBody>
          <a:bodyPr>
            <a:normAutofit lnSpcReduction="10000"/>
          </a:bodyPr>
          <a:lstStyle/>
          <a:p>
            <a:pPr marL="0" indent="0" algn="just" defTabSz="825500">
              <a:lnSpc>
                <a:spcPct val="100000"/>
              </a:lnSpc>
              <a:spcBef>
                <a:spcPts val="1900"/>
              </a:spcBef>
              <a:buNone/>
              <a:defRPr sz="3500">
                <a:solidFill>
                  <a:srgbClr val="222222"/>
                </a:solidFill>
                <a:latin typeface="Avenir Book"/>
                <a:ea typeface="Avenir Book"/>
                <a:cs typeface="Avenir Book"/>
                <a:sym typeface="Avenir Book"/>
              </a:defRPr>
            </a:pPr>
            <a:r>
              <a:rPr lang="en-US" dirty="0"/>
              <a:t>WHO CAN SIGN?</a:t>
            </a:r>
          </a:p>
          <a:p>
            <a:pPr marL="0" indent="0" algn="just" defTabSz="825500">
              <a:lnSpc>
                <a:spcPct val="100000"/>
              </a:lnSpc>
              <a:spcBef>
                <a:spcPts val="1900"/>
              </a:spcBef>
              <a:buNone/>
              <a:defRPr sz="3500">
                <a:solidFill>
                  <a:srgbClr val="222222"/>
                </a:solidFill>
                <a:latin typeface="Avenir Book"/>
                <a:ea typeface="Avenir Book"/>
                <a:cs typeface="Avenir Book"/>
                <a:sym typeface="Avenir Book"/>
              </a:defRPr>
            </a:pPr>
            <a:endParaRPr lang="en-US" dirty="0"/>
          </a:p>
          <a:p>
            <a:pPr marL="508000" indent="-508000" algn="just" defTabSz="825500">
              <a:lnSpc>
                <a:spcPct val="100000"/>
              </a:lnSpc>
              <a:spcBef>
                <a:spcPts val="1900"/>
              </a:spcBef>
              <a:defRPr sz="3500">
                <a:solidFill>
                  <a:srgbClr val="222222"/>
                </a:solidFill>
                <a:latin typeface="Avenir Book"/>
                <a:ea typeface="Avenir Book"/>
                <a:cs typeface="Avenir Book"/>
                <a:sym typeface="Avenir Book"/>
              </a:defRPr>
            </a:pPr>
            <a:r>
              <a:rPr dirty="0"/>
              <a:t>Head of State/Government</a:t>
            </a:r>
          </a:p>
          <a:p>
            <a:pPr marL="508000" indent="-508000" algn="just" defTabSz="825500">
              <a:lnSpc>
                <a:spcPct val="100000"/>
              </a:lnSpc>
              <a:spcBef>
                <a:spcPts val="1900"/>
              </a:spcBef>
              <a:defRPr sz="3500">
                <a:solidFill>
                  <a:srgbClr val="222222"/>
                </a:solidFill>
                <a:latin typeface="Avenir Book"/>
                <a:ea typeface="Avenir Book"/>
                <a:cs typeface="Avenir Book"/>
                <a:sym typeface="Avenir Book"/>
              </a:defRPr>
            </a:pPr>
            <a:r>
              <a:rPr dirty="0"/>
              <a:t>Foreign Minister</a:t>
            </a:r>
          </a:p>
          <a:p>
            <a:pPr marL="508000" indent="-508000" algn="just" defTabSz="825500">
              <a:lnSpc>
                <a:spcPct val="100000"/>
              </a:lnSpc>
              <a:spcBef>
                <a:spcPts val="1900"/>
              </a:spcBef>
              <a:defRPr sz="3500">
                <a:solidFill>
                  <a:srgbClr val="222222"/>
                </a:solidFill>
                <a:latin typeface="Avenir Book"/>
                <a:ea typeface="Avenir Book"/>
                <a:cs typeface="Avenir Book"/>
                <a:sym typeface="Avenir Book"/>
              </a:defRPr>
            </a:pPr>
            <a:r>
              <a:rPr dirty="0"/>
              <a:t>Other designated official with the power of attorney</a:t>
            </a:r>
          </a:p>
        </p:txBody>
      </p:sp>
      <p:pic>
        <p:nvPicPr>
          <p:cNvPr id="226" name="5 Imagen" descr="5 Imagen"/>
          <p:cNvPicPr>
            <a:picLocks noChangeAspect="1"/>
          </p:cNvPicPr>
          <p:nvPr/>
        </p:nvPicPr>
        <p:blipFill>
          <a:blip r:embed="rId3"/>
          <a:stretch>
            <a:fillRect/>
          </a:stretch>
        </p:blipFill>
        <p:spPr>
          <a:xfrm>
            <a:off x="1844007" y="4391977"/>
            <a:ext cx="8846462" cy="6015597"/>
          </a:xfrm>
          <a:prstGeom prst="rect">
            <a:avLst/>
          </a:prstGeom>
          <a:ln w="25400">
            <a:solidFill>
              <a:srgbClr val="000000"/>
            </a:solidFill>
            <a:miter/>
          </a:ln>
        </p:spPr>
      </p:pic>
      <p:pic>
        <p:nvPicPr>
          <p:cNvPr id="227" name="Picture 4" descr="Picture 4"/>
          <p:cNvPicPr>
            <a:picLocks noChangeAspect="1"/>
          </p:cNvPicPr>
          <p:nvPr/>
        </p:nvPicPr>
        <p:blipFill>
          <a:blip r:embed="rId4"/>
          <a:stretch>
            <a:fillRect/>
          </a:stretch>
        </p:blipFill>
        <p:spPr>
          <a:xfrm>
            <a:off x="22752792" y="400831"/>
            <a:ext cx="1451072" cy="1451072"/>
          </a:xfrm>
          <a:prstGeom prst="rect">
            <a:avLst/>
          </a:prstGeom>
          <a:ln w="12700">
            <a:miter lim="400000"/>
          </a:ln>
        </p:spPr>
      </p:pic>
      <p:pic>
        <p:nvPicPr>
          <p:cNvPr id="228" name="Screen Shot 2022-05-31 at 13.59.43.png" descr="Screen Shot 2022-05-31 at 13.59.43.png"/>
          <p:cNvPicPr>
            <a:picLocks noChangeAspect="1"/>
          </p:cNvPicPr>
          <p:nvPr/>
        </p:nvPicPr>
        <p:blipFill>
          <a:blip r:embed="rId5"/>
          <a:stretch>
            <a:fillRect/>
          </a:stretch>
        </p:blipFill>
        <p:spPr>
          <a:xfrm>
            <a:off x="20884091" y="337001"/>
            <a:ext cx="1868702" cy="1578732"/>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Tampere Convention"/>
          <p:cNvSpPr txBox="1">
            <a:spLocks noGrp="1"/>
          </p:cNvSpPr>
          <p:nvPr>
            <p:ph type="title"/>
          </p:nvPr>
        </p:nvSpPr>
        <p:spPr>
          <a:prstGeom prst="rect">
            <a:avLst/>
          </a:prstGeom>
        </p:spPr>
        <p:txBody>
          <a:bodyPr/>
          <a:lstStyle>
            <a:lvl1pPr defTabSz="2218888">
              <a:defRPr sz="7735" b="0" spc="-154">
                <a:solidFill>
                  <a:srgbClr val="0C2A67"/>
                </a:solidFill>
                <a:latin typeface="Avenir Heavy"/>
                <a:ea typeface="Avenir Heavy"/>
                <a:cs typeface="Avenir Heavy"/>
                <a:sym typeface="Avenir Heavy"/>
              </a:defRPr>
            </a:lvl1pPr>
          </a:lstStyle>
          <a:p>
            <a:r>
              <a:t>Tampere Convention</a:t>
            </a:r>
          </a:p>
        </p:txBody>
      </p:sp>
      <p:sp>
        <p:nvSpPr>
          <p:cNvPr id="231" name="Process of Ratification - Sample of an instrument of full powers"/>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defTabSz="1609303">
              <a:lnSpc>
                <a:spcPct val="80000"/>
              </a:lnSpc>
              <a:defRPr sz="4884" b="0" spc="-97">
                <a:solidFill>
                  <a:srgbClr val="002060"/>
                </a:solidFill>
                <a:latin typeface="Avenir Book"/>
                <a:ea typeface="Avenir Book"/>
                <a:cs typeface="Avenir Book"/>
                <a:sym typeface="Avenir Book"/>
              </a:defRPr>
            </a:lvl1pPr>
          </a:lstStyle>
          <a:p>
            <a:r>
              <a:rPr dirty="0"/>
              <a:t>Sample of an instrument of full powers</a:t>
            </a:r>
          </a:p>
        </p:txBody>
      </p:sp>
      <p:pic>
        <p:nvPicPr>
          <p:cNvPr id="232" name="Picture 4" descr="Picture 4"/>
          <p:cNvPicPr>
            <a:picLocks noChangeAspect="1"/>
          </p:cNvPicPr>
          <p:nvPr/>
        </p:nvPicPr>
        <p:blipFill>
          <a:blip r:embed="rId3"/>
          <a:stretch>
            <a:fillRect/>
          </a:stretch>
        </p:blipFill>
        <p:spPr>
          <a:xfrm>
            <a:off x="1206500" y="3828801"/>
            <a:ext cx="13088356" cy="7058239"/>
          </a:xfrm>
          <a:prstGeom prst="rect">
            <a:avLst/>
          </a:prstGeom>
          <a:ln w="12700">
            <a:miter lim="400000"/>
          </a:ln>
        </p:spPr>
      </p:pic>
      <p:pic>
        <p:nvPicPr>
          <p:cNvPr id="233" name="Picture 4" descr="Picture 4"/>
          <p:cNvPicPr>
            <a:picLocks noChangeAspect="1"/>
          </p:cNvPicPr>
          <p:nvPr/>
        </p:nvPicPr>
        <p:blipFill>
          <a:blip r:embed="rId4"/>
          <a:stretch>
            <a:fillRect/>
          </a:stretch>
        </p:blipFill>
        <p:spPr>
          <a:xfrm>
            <a:off x="22752792" y="400831"/>
            <a:ext cx="1451072" cy="1451072"/>
          </a:xfrm>
          <a:prstGeom prst="rect">
            <a:avLst/>
          </a:prstGeom>
          <a:ln w="12700">
            <a:miter lim="400000"/>
          </a:ln>
        </p:spPr>
      </p:pic>
      <p:pic>
        <p:nvPicPr>
          <p:cNvPr id="234" name="Screen Shot 2022-05-31 at 13.59.43.png" descr="Screen Shot 2022-05-31 at 13.59.43.png"/>
          <p:cNvPicPr>
            <a:picLocks noChangeAspect="1"/>
          </p:cNvPicPr>
          <p:nvPr/>
        </p:nvPicPr>
        <p:blipFill>
          <a:blip r:embed="rId5"/>
          <a:stretch>
            <a:fillRect/>
          </a:stretch>
        </p:blipFill>
        <p:spPr>
          <a:xfrm>
            <a:off x="20884091" y="337001"/>
            <a:ext cx="1868702" cy="1578732"/>
          </a:xfrm>
          <a:prstGeom prst="rect">
            <a:avLst/>
          </a:prstGeom>
          <a:ln w="12700">
            <a:miter lim="400000"/>
          </a:ln>
        </p:spPr>
      </p:pic>
      <p:sp>
        <p:nvSpPr>
          <p:cNvPr id="2" name="TextBox 1">
            <a:extLst>
              <a:ext uri="{FF2B5EF4-FFF2-40B4-BE49-F238E27FC236}">
                <a16:creationId xmlns:a16="http://schemas.microsoft.com/office/drawing/2014/main" id="{4F50F18F-4EF8-86C4-D72A-C0E113BA26B5}"/>
              </a:ext>
            </a:extLst>
          </p:cNvPr>
          <p:cNvSpPr txBox="1"/>
          <p:nvPr/>
        </p:nvSpPr>
        <p:spPr>
          <a:xfrm>
            <a:off x="15666720" y="3918934"/>
            <a:ext cx="7086072" cy="75579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0" algn="l" defTabSz="457200" hangingPunct="1">
              <a:lnSpc>
                <a:spcPct val="117999"/>
              </a:lnSpc>
              <a:defRPr/>
            </a:pPr>
            <a:r>
              <a:rPr lang="en-US" altLang="zh-CN" sz="3200" dirty="0">
                <a:solidFill>
                  <a:schemeClr val="tx1">
                    <a:lumMod val="75000"/>
                  </a:schemeClr>
                </a:solidFill>
                <a:latin typeface="Avenir Book"/>
              </a:rPr>
              <a:t>After the domestic ratification process by the contracting parties of the Tampere Convention, the written instruments which provide formal evidence of consent to be bound, and also reservations and declarations, will be placed in the custody of a depositary. </a:t>
            </a:r>
          </a:p>
          <a:p>
            <a:pPr algn="l">
              <a:lnSpc>
                <a:spcPct val="114000"/>
              </a:lnSpc>
            </a:pPr>
            <a:endParaRPr lang="en-US" sz="3200" dirty="0">
              <a:solidFill>
                <a:schemeClr val="tx1">
                  <a:lumMod val="75000"/>
                </a:schemeClr>
              </a:solidFill>
              <a:latin typeface="Avenir Book"/>
            </a:endParaRPr>
          </a:p>
          <a:p>
            <a:pPr algn="l">
              <a:lnSpc>
                <a:spcPct val="114000"/>
              </a:lnSpc>
            </a:pPr>
            <a:r>
              <a:rPr lang="en-US" altLang="zh-CN" sz="3200" dirty="0">
                <a:solidFill>
                  <a:schemeClr val="tx1">
                    <a:lumMod val="75000"/>
                  </a:schemeClr>
                </a:solidFill>
                <a:latin typeface="Avenir Book"/>
              </a:rPr>
              <a:t>For</a:t>
            </a:r>
            <a:r>
              <a:rPr lang="zh-CN" altLang="en-US" sz="3200" dirty="0">
                <a:solidFill>
                  <a:schemeClr val="tx1">
                    <a:lumMod val="75000"/>
                  </a:schemeClr>
                </a:solidFill>
                <a:latin typeface="Avenir Book"/>
              </a:rPr>
              <a:t> </a:t>
            </a:r>
            <a:r>
              <a:rPr lang="en-US" altLang="zh-CN" sz="3200" dirty="0">
                <a:solidFill>
                  <a:schemeClr val="tx1">
                    <a:lumMod val="75000"/>
                  </a:schemeClr>
                </a:solidFill>
                <a:latin typeface="Avenir Book"/>
              </a:rPr>
              <a:t>Tampere</a:t>
            </a:r>
            <a:r>
              <a:rPr lang="zh-CN" altLang="en-US" sz="3200" dirty="0">
                <a:solidFill>
                  <a:schemeClr val="tx1">
                    <a:lumMod val="75000"/>
                  </a:schemeClr>
                </a:solidFill>
                <a:latin typeface="Avenir Book"/>
              </a:rPr>
              <a:t> </a:t>
            </a:r>
            <a:r>
              <a:rPr lang="en-US" altLang="zh-CN" sz="3200" dirty="0">
                <a:solidFill>
                  <a:schemeClr val="tx1">
                    <a:lumMod val="75000"/>
                  </a:schemeClr>
                </a:solidFill>
                <a:latin typeface="Avenir Book"/>
              </a:rPr>
              <a:t>Convention,</a:t>
            </a:r>
            <a:r>
              <a:rPr lang="zh-CN" altLang="en-US" sz="3200" dirty="0">
                <a:solidFill>
                  <a:schemeClr val="tx1">
                    <a:lumMod val="75000"/>
                  </a:schemeClr>
                </a:solidFill>
                <a:latin typeface="Avenir Book"/>
              </a:rPr>
              <a:t> </a:t>
            </a:r>
            <a:r>
              <a:rPr lang="en-US" sz="3200" dirty="0">
                <a:solidFill>
                  <a:schemeClr val="tx1">
                    <a:lumMod val="75000"/>
                  </a:schemeClr>
                </a:solidFill>
                <a:latin typeface="Avenir Book"/>
              </a:rPr>
              <a:t>the Secretary-General of the United Nations</a:t>
            </a:r>
            <a:r>
              <a:rPr lang="zh-CN" altLang="en-US" sz="3200" dirty="0">
                <a:solidFill>
                  <a:schemeClr val="tx1">
                    <a:lumMod val="75000"/>
                  </a:schemeClr>
                </a:solidFill>
                <a:latin typeface="Avenir Book"/>
              </a:rPr>
              <a:t> </a:t>
            </a:r>
            <a:r>
              <a:rPr lang="en-US" altLang="zh-CN" sz="3200" dirty="0">
                <a:solidFill>
                  <a:schemeClr val="tx1">
                    <a:lumMod val="75000"/>
                  </a:schemeClr>
                </a:solidFill>
                <a:latin typeface="Avenir Book"/>
              </a:rPr>
              <a:t>acts</a:t>
            </a:r>
            <a:r>
              <a:rPr lang="zh-CN" altLang="en-US" sz="3200" dirty="0">
                <a:solidFill>
                  <a:schemeClr val="tx1">
                    <a:lumMod val="75000"/>
                  </a:schemeClr>
                </a:solidFill>
                <a:latin typeface="Avenir Book"/>
              </a:rPr>
              <a:t> </a:t>
            </a:r>
            <a:r>
              <a:rPr lang="en-US" altLang="zh-CN" sz="3200" dirty="0">
                <a:solidFill>
                  <a:schemeClr val="tx1">
                    <a:lumMod val="75000"/>
                  </a:schemeClr>
                </a:solidFill>
                <a:latin typeface="Avenir Book"/>
              </a:rPr>
              <a:t>as</a:t>
            </a:r>
            <a:r>
              <a:rPr lang="zh-CN" altLang="en-US" sz="3200" dirty="0">
                <a:solidFill>
                  <a:schemeClr val="tx1">
                    <a:lumMod val="75000"/>
                  </a:schemeClr>
                </a:solidFill>
                <a:latin typeface="Avenir Book"/>
              </a:rPr>
              <a:t> </a:t>
            </a:r>
            <a:r>
              <a:rPr lang="en-US" altLang="zh-CN" sz="3200" dirty="0">
                <a:solidFill>
                  <a:schemeClr val="tx1">
                    <a:lumMod val="75000"/>
                  </a:schemeClr>
                </a:solidFill>
                <a:latin typeface="Avenir Book"/>
              </a:rPr>
              <a:t>the</a:t>
            </a:r>
            <a:r>
              <a:rPr lang="zh-CN" altLang="en-US" sz="3200" dirty="0">
                <a:solidFill>
                  <a:schemeClr val="tx1">
                    <a:lumMod val="75000"/>
                  </a:schemeClr>
                </a:solidFill>
                <a:latin typeface="Avenir Book"/>
              </a:rPr>
              <a:t> </a:t>
            </a:r>
            <a:r>
              <a:rPr lang="en-US" altLang="zh-CN" sz="3200" dirty="0">
                <a:solidFill>
                  <a:schemeClr val="tx1">
                    <a:lumMod val="75000"/>
                  </a:schemeClr>
                </a:solidFill>
                <a:latin typeface="Avenir Book"/>
              </a:rPr>
              <a:t>depository.</a:t>
            </a:r>
            <a:endParaRPr lang="en-US" sz="3200" dirty="0">
              <a:solidFill>
                <a:schemeClr val="tx1">
                  <a:lumMod val="75000"/>
                </a:schemeClr>
              </a:solidFill>
              <a:latin typeface="Avenir Book"/>
            </a:endParaRPr>
          </a:p>
          <a:p>
            <a:pPr algn="l">
              <a:lnSpc>
                <a:spcPct val="114000"/>
              </a:lnSpc>
            </a:pPr>
            <a:endParaRPr lang="en-CH" sz="3200" dirty="0">
              <a:solidFill>
                <a:schemeClr val="tx1">
                  <a:lumMod val="75000"/>
                </a:schemeClr>
              </a:solidFill>
              <a:latin typeface="Avenir Book"/>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Tampere Convention"/>
          <p:cNvSpPr txBox="1">
            <a:spLocks noGrp="1"/>
          </p:cNvSpPr>
          <p:nvPr>
            <p:ph type="title"/>
          </p:nvPr>
        </p:nvSpPr>
        <p:spPr>
          <a:prstGeom prst="rect">
            <a:avLst/>
          </a:prstGeom>
        </p:spPr>
        <p:txBody>
          <a:bodyPr/>
          <a:lstStyle>
            <a:lvl1pPr defTabSz="2218888">
              <a:defRPr sz="7735" b="0" spc="-154">
                <a:solidFill>
                  <a:srgbClr val="0C2A67"/>
                </a:solidFill>
                <a:latin typeface="Avenir Heavy"/>
                <a:ea typeface="Avenir Heavy"/>
                <a:cs typeface="Avenir Heavy"/>
                <a:sym typeface="Avenir Heavy"/>
              </a:defRPr>
            </a:lvl1pPr>
          </a:lstStyle>
          <a:p>
            <a:r>
              <a:t>Tampere Convention</a:t>
            </a:r>
          </a:p>
        </p:txBody>
      </p:sp>
      <p:sp>
        <p:nvSpPr>
          <p:cNvPr id="237" name="Process of Ratification - Example of ratification"/>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defTabSz="1609303">
              <a:lnSpc>
                <a:spcPct val="80000"/>
              </a:lnSpc>
              <a:defRPr sz="4884" b="0" spc="-97">
                <a:solidFill>
                  <a:srgbClr val="002060"/>
                </a:solidFill>
                <a:latin typeface="Avenir Book"/>
                <a:ea typeface="Avenir Book"/>
                <a:cs typeface="Avenir Book"/>
                <a:sym typeface="Avenir Book"/>
              </a:defRPr>
            </a:lvl1pPr>
          </a:lstStyle>
          <a:p>
            <a:r>
              <a:rPr dirty="0"/>
              <a:t>Example</a:t>
            </a:r>
            <a:r>
              <a:rPr lang="en-US" altLang="zh-CN" dirty="0"/>
              <a:t>s</a:t>
            </a:r>
            <a:r>
              <a:rPr dirty="0"/>
              <a:t> of </a:t>
            </a:r>
            <a:r>
              <a:rPr lang="en-US" altLang="zh-CN" dirty="0"/>
              <a:t>Reservation</a:t>
            </a:r>
            <a:endParaRPr dirty="0"/>
          </a:p>
        </p:txBody>
      </p:sp>
      <p:sp>
        <p:nvSpPr>
          <p:cNvPr id="238" name="Rectangle 7"/>
          <p:cNvSpPr txBox="1"/>
          <p:nvPr/>
        </p:nvSpPr>
        <p:spPr>
          <a:xfrm>
            <a:off x="1259207" y="5888406"/>
            <a:ext cx="21291216" cy="76966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just" defTabSz="825500">
              <a:lnSpc>
                <a:spcPct val="90000"/>
              </a:lnSpc>
              <a:defRPr sz="2500">
                <a:solidFill>
                  <a:srgbClr val="222222"/>
                </a:solidFill>
                <a:latin typeface="Avenir Heavy"/>
                <a:ea typeface="Avenir Heavy"/>
                <a:cs typeface="Avenir Heavy"/>
                <a:sym typeface="Avenir Heavy"/>
              </a:defRPr>
            </a:pPr>
            <a:r>
              <a:rPr dirty="0">
                <a:solidFill>
                  <a:schemeClr val="tx1">
                    <a:lumMod val="75000"/>
                  </a:schemeClr>
                </a:solidFill>
              </a:rPr>
              <a:t>Colombia</a:t>
            </a:r>
          </a:p>
          <a:p>
            <a:pPr algn="just" defTabSz="825500">
              <a:lnSpc>
                <a:spcPct val="90000"/>
              </a:lnSpc>
              <a:defRPr sz="2500">
                <a:solidFill>
                  <a:srgbClr val="222222"/>
                </a:solidFill>
                <a:latin typeface="Avenir Book"/>
                <a:ea typeface="Avenir Book"/>
                <a:cs typeface="Avenir Book"/>
                <a:sym typeface="Avenir Book"/>
              </a:defRPr>
            </a:pPr>
            <a:r>
              <a:rPr dirty="0">
                <a:solidFill>
                  <a:schemeClr val="tx1">
                    <a:lumMod val="75000"/>
                  </a:schemeClr>
                </a:solidFill>
              </a:rPr>
              <a:t>Reservation:</a:t>
            </a:r>
            <a:r>
              <a:rPr lang="zh-CN" altLang="en-US" dirty="0">
                <a:solidFill>
                  <a:schemeClr val="tx1">
                    <a:lumMod val="75000"/>
                  </a:schemeClr>
                </a:solidFill>
              </a:rPr>
              <a:t> </a:t>
            </a:r>
            <a:r>
              <a:rPr dirty="0">
                <a:solidFill>
                  <a:schemeClr val="tx1">
                    <a:lumMod val="75000"/>
                  </a:schemeClr>
                </a:solidFill>
              </a:rPr>
              <a:t>“The Government of the Republic of Colombia formulates a reservation to paragraph 3 of article 11, by means of which Colombia does not consider itself bound by either of both of the dispute settlement procedures provided for in paragraph 3 of article 11.”</a:t>
            </a:r>
          </a:p>
          <a:p>
            <a:pPr algn="just" defTabSz="825500">
              <a:lnSpc>
                <a:spcPct val="90000"/>
              </a:lnSpc>
              <a:defRPr sz="2500">
                <a:solidFill>
                  <a:srgbClr val="222222"/>
                </a:solidFill>
                <a:latin typeface="Avenir Book"/>
                <a:ea typeface="Avenir Book"/>
                <a:cs typeface="Avenir Book"/>
                <a:sym typeface="Avenir Book"/>
              </a:defRPr>
            </a:pPr>
            <a:endParaRPr dirty="0">
              <a:solidFill>
                <a:schemeClr val="tx1">
                  <a:lumMod val="75000"/>
                </a:schemeClr>
              </a:solidFill>
            </a:endParaRPr>
          </a:p>
          <a:p>
            <a:pPr algn="just" defTabSz="825500">
              <a:lnSpc>
                <a:spcPct val="90000"/>
              </a:lnSpc>
              <a:defRPr sz="2500">
                <a:solidFill>
                  <a:srgbClr val="222222"/>
                </a:solidFill>
                <a:latin typeface="Avenir Heavy"/>
                <a:ea typeface="Avenir Heavy"/>
                <a:cs typeface="Avenir Heavy"/>
                <a:sym typeface="Avenir Heavy"/>
              </a:defRPr>
            </a:pPr>
            <a:r>
              <a:rPr dirty="0">
                <a:solidFill>
                  <a:schemeClr val="tx1">
                    <a:lumMod val="75000"/>
                  </a:schemeClr>
                </a:solidFill>
              </a:rPr>
              <a:t>Ireland</a:t>
            </a:r>
          </a:p>
          <a:p>
            <a:pPr algn="just" defTabSz="825500">
              <a:lnSpc>
                <a:spcPct val="90000"/>
              </a:lnSpc>
              <a:defRPr sz="2500">
                <a:solidFill>
                  <a:srgbClr val="222222"/>
                </a:solidFill>
                <a:latin typeface="Avenir Book"/>
                <a:ea typeface="Avenir Book"/>
                <a:cs typeface="Avenir Book"/>
                <a:sym typeface="Avenir Book"/>
              </a:defRPr>
            </a:pPr>
            <a:r>
              <a:rPr dirty="0">
                <a:solidFill>
                  <a:schemeClr val="tx1">
                    <a:lumMod val="75000"/>
                  </a:schemeClr>
                </a:solidFill>
              </a:rPr>
              <a:t>Reservation:</a:t>
            </a:r>
            <a:r>
              <a:rPr lang="zh-CN" altLang="en-US" dirty="0">
                <a:solidFill>
                  <a:schemeClr val="tx1">
                    <a:lumMod val="75000"/>
                  </a:schemeClr>
                </a:solidFill>
              </a:rPr>
              <a:t> </a:t>
            </a:r>
            <a:r>
              <a:rPr dirty="0">
                <a:solidFill>
                  <a:schemeClr val="tx1">
                    <a:lumMod val="75000"/>
                  </a:schemeClr>
                </a:solidFill>
              </a:rPr>
              <a:t>"Whereas to the extent to which certain provisions of the Tampere Convention on the Provision of Telecommunications Resources for Disaster Mitigation and Relief Operations ("the Convention") fall within the responsibility of the European Community, the full implementation of the Convention by Ireland has to be done in accordance with the procedures of this international </a:t>
            </a:r>
            <a:r>
              <a:rPr dirty="0" err="1">
                <a:solidFill>
                  <a:schemeClr val="tx1">
                    <a:lumMod val="75000"/>
                  </a:schemeClr>
                </a:solidFill>
              </a:rPr>
              <a:t>organisation</a:t>
            </a:r>
            <a:r>
              <a:rPr dirty="0">
                <a:solidFill>
                  <a:schemeClr val="tx1">
                    <a:lumMod val="75000"/>
                  </a:schemeClr>
                </a:solidFill>
              </a:rPr>
              <a:t>."</a:t>
            </a:r>
          </a:p>
          <a:p>
            <a:pPr marL="508000" indent="-508000" algn="just" defTabSz="825500">
              <a:lnSpc>
                <a:spcPct val="90000"/>
              </a:lnSpc>
              <a:buSzPct val="123000"/>
              <a:buChar char="•"/>
              <a:defRPr sz="2500">
                <a:solidFill>
                  <a:srgbClr val="222222"/>
                </a:solidFill>
                <a:latin typeface="Avenir Book"/>
                <a:ea typeface="Avenir Book"/>
                <a:cs typeface="Avenir Book"/>
                <a:sym typeface="Avenir Book"/>
              </a:defRPr>
            </a:pPr>
            <a:endParaRPr dirty="0">
              <a:solidFill>
                <a:schemeClr val="tx1">
                  <a:lumMod val="75000"/>
                </a:schemeClr>
              </a:solidFill>
            </a:endParaRPr>
          </a:p>
          <a:p>
            <a:pPr algn="just" defTabSz="825500">
              <a:lnSpc>
                <a:spcPct val="90000"/>
              </a:lnSpc>
              <a:defRPr sz="2500">
                <a:solidFill>
                  <a:srgbClr val="222222"/>
                </a:solidFill>
                <a:latin typeface="Avenir Heavy"/>
                <a:ea typeface="Avenir Heavy"/>
                <a:cs typeface="Avenir Heavy"/>
                <a:sym typeface="Avenir Heavy"/>
              </a:defRPr>
            </a:pPr>
            <a:r>
              <a:rPr dirty="0">
                <a:solidFill>
                  <a:schemeClr val="tx1">
                    <a:lumMod val="75000"/>
                  </a:schemeClr>
                </a:solidFill>
              </a:rPr>
              <a:t>Luxembourg</a:t>
            </a:r>
          </a:p>
          <a:p>
            <a:pPr algn="just" defTabSz="825500">
              <a:lnSpc>
                <a:spcPct val="90000"/>
              </a:lnSpc>
              <a:defRPr sz="2500">
                <a:solidFill>
                  <a:srgbClr val="222222"/>
                </a:solidFill>
                <a:latin typeface="Avenir Book"/>
                <a:ea typeface="Avenir Book"/>
                <a:cs typeface="Avenir Book"/>
                <a:sym typeface="Avenir Book"/>
              </a:defRPr>
            </a:pPr>
            <a:r>
              <a:rPr dirty="0">
                <a:solidFill>
                  <a:schemeClr val="tx1">
                    <a:lumMod val="75000"/>
                  </a:schemeClr>
                </a:solidFill>
              </a:rPr>
              <a:t>Reservation:</a:t>
            </a:r>
            <a:r>
              <a:rPr lang="zh-CN" altLang="en-US" dirty="0">
                <a:solidFill>
                  <a:schemeClr val="tx1">
                    <a:lumMod val="75000"/>
                  </a:schemeClr>
                </a:solidFill>
              </a:rPr>
              <a:t> </a:t>
            </a:r>
            <a:r>
              <a:rPr dirty="0">
                <a:solidFill>
                  <a:schemeClr val="tx1">
                    <a:lumMod val="75000"/>
                  </a:schemeClr>
                </a:solidFill>
              </a:rPr>
              <a:t>“To the extent to which certain provisions of the Tampere Convention on the Provision of Telecommunications Resources for Disaster Mitigation and Relief Operations fall within the area of responsibility of the European Community, the full implementation of the Convention by Luxembourg has to be done in accordance with the procedures of this international </a:t>
            </a:r>
            <a:r>
              <a:rPr dirty="0" err="1">
                <a:solidFill>
                  <a:schemeClr val="tx1">
                    <a:lumMod val="75000"/>
                  </a:schemeClr>
                </a:solidFill>
              </a:rPr>
              <a:t>organisation</a:t>
            </a:r>
            <a:r>
              <a:rPr dirty="0">
                <a:solidFill>
                  <a:schemeClr val="tx1">
                    <a:lumMod val="75000"/>
                  </a:schemeClr>
                </a:solidFill>
              </a:rPr>
              <a:t>."</a:t>
            </a:r>
          </a:p>
          <a:p>
            <a:pPr algn="just" defTabSz="825500">
              <a:lnSpc>
                <a:spcPct val="90000"/>
              </a:lnSpc>
              <a:defRPr sz="2500">
                <a:solidFill>
                  <a:srgbClr val="222222"/>
                </a:solidFill>
                <a:latin typeface="Avenir Heavy"/>
                <a:ea typeface="Avenir Heavy"/>
                <a:cs typeface="Avenir Heavy"/>
                <a:sym typeface="Avenir Heavy"/>
              </a:defRPr>
            </a:pPr>
            <a:endParaRPr dirty="0">
              <a:solidFill>
                <a:schemeClr val="tx1">
                  <a:lumMod val="75000"/>
                </a:schemeClr>
              </a:solidFill>
            </a:endParaRPr>
          </a:p>
          <a:p>
            <a:pPr algn="just" defTabSz="825500">
              <a:lnSpc>
                <a:spcPct val="90000"/>
              </a:lnSpc>
              <a:defRPr sz="2500">
                <a:solidFill>
                  <a:srgbClr val="222222"/>
                </a:solidFill>
                <a:latin typeface="Avenir Heavy"/>
                <a:ea typeface="Avenir Heavy"/>
                <a:cs typeface="Avenir Heavy"/>
                <a:sym typeface="Avenir Heavy"/>
              </a:defRPr>
            </a:pPr>
            <a:r>
              <a:rPr dirty="0">
                <a:solidFill>
                  <a:schemeClr val="tx1">
                    <a:lumMod val="75000"/>
                  </a:schemeClr>
                </a:solidFill>
              </a:rPr>
              <a:t>Montenegro</a:t>
            </a:r>
          </a:p>
          <a:p>
            <a:pPr algn="just" defTabSz="825500">
              <a:lnSpc>
                <a:spcPct val="90000"/>
              </a:lnSpc>
              <a:defRPr sz="2500">
                <a:solidFill>
                  <a:srgbClr val="222222"/>
                </a:solidFill>
                <a:latin typeface="Avenir Book"/>
                <a:ea typeface="Avenir Book"/>
                <a:cs typeface="Avenir Book"/>
                <a:sym typeface="Avenir Book"/>
              </a:defRPr>
            </a:pPr>
            <a:r>
              <a:rPr dirty="0">
                <a:solidFill>
                  <a:schemeClr val="tx1">
                    <a:lumMod val="75000"/>
                  </a:schemeClr>
                </a:solidFill>
              </a:rPr>
              <a:t>Reservation:</a:t>
            </a:r>
            <a:r>
              <a:rPr lang="zh-CN" altLang="en-US" dirty="0">
                <a:solidFill>
                  <a:schemeClr val="tx1">
                    <a:lumMod val="75000"/>
                  </a:schemeClr>
                </a:solidFill>
              </a:rPr>
              <a:t> </a:t>
            </a:r>
            <a:r>
              <a:rPr dirty="0">
                <a:solidFill>
                  <a:schemeClr val="tx1">
                    <a:lumMod val="75000"/>
                  </a:schemeClr>
                </a:solidFill>
              </a:rPr>
              <a:t>“In accordance with Article 14 of the Tampere Convention on the Provisions of Telecommunications Resources for Disaster Mitigation and Relief Operations, adopted at Tampere, 18 June 1998, the Government of Montenegro declares that this Convention shall not apply to:</a:t>
            </a:r>
          </a:p>
          <a:p>
            <a:pPr algn="just" defTabSz="825500">
              <a:lnSpc>
                <a:spcPct val="90000"/>
              </a:lnSpc>
              <a:defRPr sz="2500">
                <a:solidFill>
                  <a:srgbClr val="222222"/>
                </a:solidFill>
                <a:latin typeface="Avenir Book"/>
                <a:ea typeface="Avenir Book"/>
                <a:cs typeface="Avenir Book"/>
                <a:sym typeface="Avenir Book"/>
              </a:defRPr>
            </a:pPr>
            <a:r>
              <a:rPr dirty="0">
                <a:solidFill>
                  <a:schemeClr val="tx1">
                    <a:lumMod val="75000"/>
                  </a:schemeClr>
                </a:solidFill>
              </a:rPr>
              <a:t>To the extent to which certain provisions of the Tampere Convention on the Provisions of Telecommunications Resources for Disaster Mitigation and Relief Operations (“the Convention”) fall within the area of responsibility of the European Community, the full implementation of the Convention by Montenegro has to be done in accordance with the procedures of this international organization.”</a:t>
            </a:r>
          </a:p>
        </p:txBody>
      </p:sp>
      <p:pic>
        <p:nvPicPr>
          <p:cNvPr id="239" name="Picture 4" descr="Picture 4"/>
          <p:cNvPicPr>
            <a:picLocks noChangeAspect="1"/>
          </p:cNvPicPr>
          <p:nvPr/>
        </p:nvPicPr>
        <p:blipFill>
          <a:blip r:embed="rId3"/>
          <a:stretch>
            <a:fillRect/>
          </a:stretch>
        </p:blipFill>
        <p:spPr>
          <a:xfrm>
            <a:off x="22752792" y="400831"/>
            <a:ext cx="1451072" cy="1451072"/>
          </a:xfrm>
          <a:prstGeom prst="rect">
            <a:avLst/>
          </a:prstGeom>
          <a:ln w="12700">
            <a:miter lim="400000"/>
          </a:ln>
        </p:spPr>
      </p:pic>
      <p:pic>
        <p:nvPicPr>
          <p:cNvPr id="240" name="Screen Shot 2022-05-31 at 13.59.43.png" descr="Screen Shot 2022-05-31 at 13.59.43.png"/>
          <p:cNvPicPr>
            <a:picLocks noChangeAspect="1"/>
          </p:cNvPicPr>
          <p:nvPr/>
        </p:nvPicPr>
        <p:blipFill>
          <a:blip r:embed="rId4"/>
          <a:stretch>
            <a:fillRect/>
          </a:stretch>
        </p:blipFill>
        <p:spPr>
          <a:xfrm>
            <a:off x="20884091" y="337001"/>
            <a:ext cx="1868702" cy="1578732"/>
          </a:xfrm>
          <a:prstGeom prst="rect">
            <a:avLst/>
          </a:prstGeom>
          <a:ln w="12700">
            <a:miter lim="400000"/>
          </a:ln>
        </p:spPr>
      </p:pic>
      <p:sp>
        <p:nvSpPr>
          <p:cNvPr id="9" name="Rectangle 7">
            <a:extLst>
              <a:ext uri="{FF2B5EF4-FFF2-40B4-BE49-F238E27FC236}">
                <a16:creationId xmlns:a16="http://schemas.microsoft.com/office/drawing/2014/main" id="{1341ADC7-000D-E5D4-D51B-2B06508F9663}"/>
              </a:ext>
            </a:extLst>
          </p:cNvPr>
          <p:cNvSpPr txBox="1"/>
          <p:nvPr/>
        </p:nvSpPr>
        <p:spPr>
          <a:xfrm>
            <a:off x="1206500" y="3743888"/>
            <a:ext cx="21291216" cy="535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marL="431800" indent="-431800" algn="just" defTabSz="825500">
              <a:buSzPct val="123000"/>
              <a:buChar char="•"/>
              <a:defRPr sz="3400">
                <a:solidFill>
                  <a:srgbClr val="222222"/>
                </a:solidFill>
                <a:latin typeface="Avenir Book"/>
                <a:ea typeface="Avenir Book"/>
                <a:cs typeface="Avenir Book"/>
                <a:sym typeface="Avenir Book"/>
              </a:defRPr>
            </a:pPr>
            <a:endParaRPr dirty="0"/>
          </a:p>
          <a:p>
            <a:pPr marL="431800" indent="-431800" algn="just" defTabSz="825500">
              <a:buSzPct val="123000"/>
              <a:buChar char="•"/>
              <a:defRPr sz="3400">
                <a:solidFill>
                  <a:srgbClr val="222222"/>
                </a:solidFill>
                <a:latin typeface="Avenir Book"/>
                <a:ea typeface="Avenir Book"/>
                <a:cs typeface="Avenir Book"/>
                <a:sym typeface="Avenir Book"/>
              </a:defRPr>
            </a:pPr>
            <a:endParaRPr dirty="0"/>
          </a:p>
        </p:txBody>
      </p:sp>
      <p:sp>
        <p:nvSpPr>
          <p:cNvPr id="3" name="TextBox 2">
            <a:extLst>
              <a:ext uri="{FF2B5EF4-FFF2-40B4-BE49-F238E27FC236}">
                <a16:creationId xmlns:a16="http://schemas.microsoft.com/office/drawing/2014/main" id="{A0B73558-A463-3F64-593E-11DAAEB86182}"/>
              </a:ext>
            </a:extLst>
          </p:cNvPr>
          <p:cNvSpPr txBox="1"/>
          <p:nvPr/>
        </p:nvSpPr>
        <p:spPr>
          <a:xfrm>
            <a:off x="1259207" y="3569822"/>
            <a:ext cx="21865586" cy="19800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indent="-571500" algn="l">
              <a:spcAft>
                <a:spcPts val="1200"/>
              </a:spcAft>
              <a:buFont typeface="Arial" panose="020B0604020202020204" pitchFamily="34" charset="0"/>
              <a:buChar char="•"/>
            </a:pPr>
            <a:r>
              <a:rPr lang="en-US" sz="3400" dirty="0">
                <a:solidFill>
                  <a:srgbClr val="222222"/>
                </a:solidFill>
                <a:latin typeface="Avenir Book"/>
              </a:rPr>
              <a:t>When definitively signing, ratifying or acceding to this Convention or any amendment hereto, a State Party may make reservations. </a:t>
            </a:r>
          </a:p>
          <a:p>
            <a:pPr marL="571500" indent="-571500" algn="l">
              <a:spcAft>
                <a:spcPts val="1200"/>
              </a:spcAft>
              <a:buFont typeface="Arial" panose="020B0604020202020204" pitchFamily="34" charset="0"/>
              <a:buChar char="•"/>
            </a:pPr>
            <a:r>
              <a:rPr lang="en-US" sz="3400" dirty="0">
                <a:solidFill>
                  <a:srgbClr val="222222"/>
                </a:solidFill>
                <a:latin typeface="Avenir Book"/>
              </a:rPr>
              <a:t>A reservation is a declaration that the state reserves the right not to abide by certain provisions of the treaty.</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Tampere Convention"/>
          <p:cNvSpPr txBox="1">
            <a:spLocks noGrp="1"/>
          </p:cNvSpPr>
          <p:nvPr>
            <p:ph type="title"/>
          </p:nvPr>
        </p:nvSpPr>
        <p:spPr>
          <a:prstGeom prst="rect">
            <a:avLst/>
          </a:prstGeom>
        </p:spPr>
        <p:txBody>
          <a:bodyPr/>
          <a:lstStyle>
            <a:lvl1pPr defTabSz="2218888">
              <a:defRPr sz="7735" b="0" spc="-154">
                <a:solidFill>
                  <a:srgbClr val="0C2A67"/>
                </a:solidFill>
                <a:latin typeface="Avenir Heavy"/>
                <a:ea typeface="Avenir Heavy"/>
                <a:cs typeface="Avenir Heavy"/>
                <a:sym typeface="Avenir Heavy"/>
              </a:defRPr>
            </a:lvl1pPr>
          </a:lstStyle>
          <a:p>
            <a:r>
              <a:t>Tampere Convention</a:t>
            </a:r>
          </a:p>
        </p:txBody>
      </p:sp>
      <p:sp>
        <p:nvSpPr>
          <p:cNvPr id="243" name="Process of Implementation"/>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defTabSz="1609303">
              <a:lnSpc>
                <a:spcPct val="80000"/>
              </a:lnSpc>
              <a:defRPr sz="4884" b="0" spc="-97">
                <a:solidFill>
                  <a:srgbClr val="002060"/>
                </a:solidFill>
                <a:latin typeface="Avenir Book"/>
                <a:ea typeface="Avenir Book"/>
                <a:cs typeface="Avenir Book"/>
                <a:sym typeface="Avenir Book"/>
              </a:defRPr>
            </a:lvl1pPr>
          </a:lstStyle>
          <a:p>
            <a:r>
              <a:t>Process of Implementation</a:t>
            </a:r>
          </a:p>
        </p:txBody>
      </p:sp>
      <p:sp>
        <p:nvSpPr>
          <p:cNvPr id="244" name="Rectangle 7"/>
          <p:cNvSpPr txBox="1"/>
          <p:nvPr/>
        </p:nvSpPr>
        <p:spPr>
          <a:xfrm>
            <a:off x="1206500" y="3743888"/>
            <a:ext cx="21291216" cy="535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marL="431800" indent="-431800" algn="just" defTabSz="825500">
              <a:buSzPct val="123000"/>
              <a:buChar char="•"/>
              <a:defRPr sz="3400">
                <a:solidFill>
                  <a:srgbClr val="222222"/>
                </a:solidFill>
                <a:latin typeface="Avenir Book"/>
                <a:ea typeface="Avenir Book"/>
                <a:cs typeface="Avenir Book"/>
                <a:sym typeface="Avenir Book"/>
              </a:defRPr>
            </a:pPr>
            <a:endParaRPr dirty="0"/>
          </a:p>
          <a:p>
            <a:pPr marL="431800" indent="-431800" algn="just" defTabSz="825500">
              <a:buSzPct val="123000"/>
              <a:buChar char="•"/>
              <a:defRPr sz="3400">
                <a:solidFill>
                  <a:srgbClr val="222222"/>
                </a:solidFill>
                <a:latin typeface="Avenir Book"/>
                <a:ea typeface="Avenir Book"/>
                <a:cs typeface="Avenir Book"/>
                <a:sym typeface="Avenir Book"/>
              </a:defRPr>
            </a:pPr>
            <a:r>
              <a:rPr dirty="0"/>
              <a:t>Implementation of Tampere differs for many countries, simplified process may look like:</a:t>
            </a:r>
          </a:p>
          <a:p>
            <a:pPr marL="431800" indent="-431800" algn="just" defTabSz="825500">
              <a:buSzPct val="123000"/>
              <a:buChar char="•"/>
              <a:defRPr sz="3400">
                <a:solidFill>
                  <a:srgbClr val="222222"/>
                </a:solidFill>
                <a:latin typeface="Avenir Book"/>
                <a:ea typeface="Avenir Book"/>
                <a:cs typeface="Avenir Book"/>
                <a:sym typeface="Avenir Book"/>
              </a:defRPr>
            </a:pPr>
            <a:endParaRPr dirty="0"/>
          </a:p>
          <a:p>
            <a:pPr marL="1041400" lvl="1" indent="-431800" algn="just" defTabSz="825500">
              <a:buSzPct val="123000"/>
              <a:buChar char="•"/>
              <a:defRPr sz="3400">
                <a:solidFill>
                  <a:srgbClr val="222222"/>
                </a:solidFill>
                <a:latin typeface="Avenir Book"/>
                <a:ea typeface="Avenir Book"/>
                <a:cs typeface="Avenir Book"/>
                <a:sym typeface="Avenir Book"/>
              </a:defRPr>
            </a:pPr>
            <a:r>
              <a:rPr dirty="0"/>
              <a:t>National Legislation on Tampere Implementation</a:t>
            </a:r>
          </a:p>
          <a:p>
            <a:pPr marL="1041400" lvl="1" indent="-431800" algn="just" defTabSz="825500">
              <a:buSzPct val="123000"/>
              <a:buChar char="•"/>
              <a:defRPr sz="3400">
                <a:solidFill>
                  <a:srgbClr val="222222"/>
                </a:solidFill>
                <a:latin typeface="Avenir Book"/>
                <a:ea typeface="Avenir Book"/>
                <a:cs typeface="Avenir Book"/>
                <a:sym typeface="Avenir Book"/>
              </a:defRPr>
            </a:pPr>
            <a:endParaRPr dirty="0"/>
          </a:p>
          <a:p>
            <a:pPr marL="1041400" lvl="1" indent="-431800" algn="just" defTabSz="825500">
              <a:buSzPct val="123000"/>
              <a:buChar char="•"/>
              <a:defRPr sz="3400">
                <a:solidFill>
                  <a:srgbClr val="222222"/>
                </a:solidFill>
                <a:latin typeface="Avenir Book"/>
                <a:ea typeface="Avenir Book"/>
                <a:cs typeface="Avenir Book"/>
                <a:sym typeface="Avenir Book"/>
              </a:defRPr>
            </a:pPr>
            <a:r>
              <a:rPr dirty="0"/>
              <a:t>Awareness Creation – inform national stakeholders and agencies on the legislation and ensure its implementation</a:t>
            </a:r>
          </a:p>
          <a:p>
            <a:pPr marL="1041400" lvl="1" indent="-431800" algn="just" defTabSz="825500">
              <a:buSzPct val="123000"/>
              <a:buChar char="•"/>
              <a:defRPr sz="3400">
                <a:solidFill>
                  <a:srgbClr val="222222"/>
                </a:solidFill>
                <a:latin typeface="Avenir Book"/>
                <a:ea typeface="Avenir Book"/>
                <a:cs typeface="Avenir Book"/>
                <a:sym typeface="Avenir Book"/>
              </a:defRPr>
            </a:pPr>
            <a:endParaRPr dirty="0"/>
          </a:p>
          <a:p>
            <a:pPr marL="1041400" lvl="1" indent="-431800" algn="just" defTabSz="825500">
              <a:buSzPct val="123000"/>
              <a:buChar char="•"/>
              <a:defRPr sz="3400">
                <a:solidFill>
                  <a:srgbClr val="222222"/>
                </a:solidFill>
                <a:latin typeface="Avenir Book"/>
                <a:ea typeface="Avenir Book"/>
                <a:cs typeface="Avenir Book"/>
                <a:sym typeface="Avenir Book"/>
              </a:defRPr>
            </a:pPr>
            <a:r>
              <a:rPr dirty="0"/>
              <a:t>Activation Process – when the Tampere is to be activated during disaster</a:t>
            </a:r>
          </a:p>
        </p:txBody>
      </p:sp>
      <p:pic>
        <p:nvPicPr>
          <p:cNvPr id="245" name="Picture 4" descr="Picture 4"/>
          <p:cNvPicPr>
            <a:picLocks noChangeAspect="1"/>
          </p:cNvPicPr>
          <p:nvPr/>
        </p:nvPicPr>
        <p:blipFill>
          <a:blip r:embed="rId3"/>
          <a:stretch>
            <a:fillRect/>
          </a:stretch>
        </p:blipFill>
        <p:spPr>
          <a:xfrm>
            <a:off x="22752792" y="400831"/>
            <a:ext cx="1451072" cy="1451072"/>
          </a:xfrm>
          <a:prstGeom prst="rect">
            <a:avLst/>
          </a:prstGeom>
          <a:ln w="12700">
            <a:miter lim="400000"/>
          </a:ln>
        </p:spPr>
      </p:pic>
      <p:pic>
        <p:nvPicPr>
          <p:cNvPr id="246" name="Screen Shot 2022-05-31 at 13.59.43.png" descr="Screen Shot 2022-05-31 at 13.59.43.png"/>
          <p:cNvPicPr>
            <a:picLocks noChangeAspect="1"/>
          </p:cNvPicPr>
          <p:nvPr/>
        </p:nvPicPr>
        <p:blipFill>
          <a:blip r:embed="rId4"/>
          <a:stretch>
            <a:fillRect/>
          </a:stretch>
        </p:blipFill>
        <p:spPr>
          <a:xfrm>
            <a:off x="20884091" y="337001"/>
            <a:ext cx="1868702" cy="1578732"/>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Tampere Convention"/>
          <p:cNvSpPr txBox="1">
            <a:spLocks noGrp="1"/>
          </p:cNvSpPr>
          <p:nvPr>
            <p:ph type="title"/>
          </p:nvPr>
        </p:nvSpPr>
        <p:spPr>
          <a:prstGeom prst="rect">
            <a:avLst/>
          </a:prstGeom>
        </p:spPr>
        <p:txBody>
          <a:bodyPr/>
          <a:lstStyle>
            <a:lvl1pPr defTabSz="2218888">
              <a:defRPr sz="7735" b="0" spc="-154">
                <a:solidFill>
                  <a:srgbClr val="0C2A67"/>
                </a:solidFill>
                <a:latin typeface="Avenir Heavy"/>
                <a:ea typeface="Avenir Heavy"/>
                <a:cs typeface="Avenir Heavy"/>
                <a:sym typeface="Avenir Heavy"/>
              </a:defRPr>
            </a:lvl1pPr>
          </a:lstStyle>
          <a:p>
            <a:r>
              <a:rPr dirty="0"/>
              <a:t>Tampere Convention</a:t>
            </a:r>
          </a:p>
        </p:txBody>
      </p:sp>
      <p:sp>
        <p:nvSpPr>
          <p:cNvPr id="255" name="Challenges"/>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defTabSz="1609303">
              <a:lnSpc>
                <a:spcPct val="80000"/>
              </a:lnSpc>
              <a:defRPr sz="4884" b="0" spc="-97">
                <a:solidFill>
                  <a:srgbClr val="002060"/>
                </a:solidFill>
                <a:latin typeface="Avenir Book"/>
                <a:ea typeface="Avenir Book"/>
                <a:cs typeface="Avenir Book"/>
                <a:sym typeface="Avenir Book"/>
              </a:defRPr>
            </a:lvl1pPr>
          </a:lstStyle>
          <a:p>
            <a:r>
              <a:rPr dirty="0"/>
              <a:t>Challenges</a:t>
            </a:r>
            <a:r>
              <a:rPr lang="en-US" dirty="0"/>
              <a:t> </a:t>
            </a:r>
            <a:endParaRPr dirty="0"/>
          </a:p>
        </p:txBody>
      </p:sp>
      <p:sp>
        <p:nvSpPr>
          <p:cNvPr id="256" name="Rectangle 7"/>
          <p:cNvSpPr txBox="1"/>
          <p:nvPr/>
        </p:nvSpPr>
        <p:spPr>
          <a:xfrm>
            <a:off x="1206500" y="3743888"/>
            <a:ext cx="21291216" cy="83719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marL="457200" indent="-431800" algn="just" defTabSz="825500">
              <a:buSzPct val="123000"/>
              <a:buFontTx/>
              <a:buChar char="•"/>
              <a:defRPr sz="3400">
                <a:solidFill>
                  <a:srgbClr val="222222"/>
                </a:solidFill>
                <a:latin typeface="Avenir Book"/>
                <a:ea typeface="Avenir Book"/>
                <a:cs typeface="Avenir Book"/>
                <a:sym typeface="Avenir Book"/>
              </a:defRPr>
            </a:pPr>
            <a:r>
              <a:rPr sz="3400" dirty="0">
                <a:solidFill>
                  <a:srgbClr val="222222"/>
                </a:solidFill>
                <a:latin typeface="Avenir Book"/>
              </a:rPr>
              <a:t>Lack of awareness and knowledge about the benefits of the convention</a:t>
            </a:r>
            <a:endParaRPr lang="en-US" sz="3400" dirty="0">
              <a:solidFill>
                <a:srgbClr val="222222"/>
              </a:solidFill>
              <a:latin typeface="Avenir Book"/>
            </a:endParaRPr>
          </a:p>
          <a:p>
            <a:pPr marL="25400" algn="just" defTabSz="825500">
              <a:buSzPct val="123000"/>
              <a:defRPr sz="3400">
                <a:solidFill>
                  <a:srgbClr val="222222"/>
                </a:solidFill>
                <a:latin typeface="Avenir Book"/>
                <a:ea typeface="Avenir Book"/>
                <a:cs typeface="Avenir Book"/>
                <a:sym typeface="Avenir Book"/>
              </a:defRPr>
            </a:pPr>
            <a:endParaRPr sz="3400" dirty="0">
              <a:solidFill>
                <a:srgbClr val="222222"/>
              </a:solidFill>
              <a:latin typeface="Avenir Book"/>
            </a:endParaRPr>
          </a:p>
          <a:p>
            <a:pPr marL="457200" indent="-431800" algn="just" defTabSz="825500">
              <a:buSzPct val="123000"/>
              <a:buFontTx/>
              <a:buChar char="•"/>
              <a:defRPr sz="3400">
                <a:solidFill>
                  <a:srgbClr val="222222"/>
                </a:solidFill>
                <a:latin typeface="Avenir Book"/>
                <a:ea typeface="Avenir Book"/>
                <a:cs typeface="Avenir Book"/>
                <a:sym typeface="Avenir Book"/>
              </a:defRPr>
            </a:pPr>
            <a:r>
              <a:rPr sz="3400" dirty="0">
                <a:solidFill>
                  <a:srgbClr val="222222"/>
                </a:solidFill>
                <a:latin typeface="Avenir Book"/>
              </a:rPr>
              <a:t>Long ratification procedures </a:t>
            </a:r>
            <a:endParaRPr lang="en-US" sz="3400" dirty="0">
              <a:solidFill>
                <a:srgbClr val="222222"/>
              </a:solidFill>
              <a:latin typeface="Avenir Book"/>
            </a:endParaRPr>
          </a:p>
          <a:p>
            <a:pPr marL="25400" algn="just" defTabSz="825500">
              <a:buSzPct val="123000"/>
              <a:defRPr sz="3400">
                <a:solidFill>
                  <a:srgbClr val="222222"/>
                </a:solidFill>
                <a:latin typeface="Avenir Book"/>
                <a:ea typeface="Avenir Book"/>
                <a:cs typeface="Avenir Book"/>
                <a:sym typeface="Avenir Book"/>
              </a:defRPr>
            </a:pPr>
            <a:endParaRPr sz="3400" dirty="0">
              <a:solidFill>
                <a:srgbClr val="222222"/>
              </a:solidFill>
              <a:latin typeface="Avenir Book"/>
            </a:endParaRPr>
          </a:p>
          <a:p>
            <a:pPr marL="457200" indent="-431800" algn="just" defTabSz="825500">
              <a:buSzPct val="123000"/>
              <a:buFontTx/>
              <a:buChar char="•"/>
              <a:defRPr sz="3400">
                <a:solidFill>
                  <a:srgbClr val="222222"/>
                </a:solidFill>
                <a:latin typeface="Avenir Book"/>
                <a:ea typeface="Avenir Book"/>
                <a:cs typeface="Avenir Book"/>
                <a:sym typeface="Avenir Book"/>
              </a:defRPr>
            </a:pPr>
            <a:r>
              <a:rPr sz="3400" dirty="0">
                <a:solidFill>
                  <a:srgbClr val="222222"/>
                </a:solidFill>
                <a:latin typeface="Avenir Book"/>
              </a:rPr>
              <a:t>No implementation processes</a:t>
            </a:r>
            <a:endParaRPr lang="en-US" sz="3400" dirty="0">
              <a:solidFill>
                <a:srgbClr val="222222"/>
              </a:solidFill>
              <a:latin typeface="Avenir Book"/>
            </a:endParaRPr>
          </a:p>
          <a:p>
            <a:pPr marL="25400" algn="just" defTabSz="825500">
              <a:buSzPct val="123000"/>
              <a:defRPr sz="3400">
                <a:solidFill>
                  <a:srgbClr val="222222"/>
                </a:solidFill>
                <a:latin typeface="Avenir Book"/>
                <a:ea typeface="Avenir Book"/>
                <a:cs typeface="Avenir Book"/>
                <a:sym typeface="Avenir Book"/>
              </a:defRPr>
            </a:pPr>
            <a:endParaRPr lang="en-US" sz="3400" dirty="0">
              <a:solidFill>
                <a:srgbClr val="222222"/>
              </a:solidFill>
              <a:latin typeface="Avenir Book"/>
            </a:endParaRPr>
          </a:p>
          <a:p>
            <a:pPr marL="457200" lvl="1" indent="-431800" algn="just" defTabSz="825500">
              <a:buSzPct val="123000"/>
              <a:buFontTx/>
              <a:buChar char="•"/>
              <a:defRPr sz="3400">
                <a:solidFill>
                  <a:srgbClr val="222222"/>
                </a:solidFill>
                <a:latin typeface="Avenir Book"/>
                <a:ea typeface="Avenir Book"/>
                <a:cs typeface="Avenir Book"/>
                <a:sym typeface="Avenir Book"/>
              </a:defRPr>
            </a:pPr>
            <a:r>
              <a:rPr sz="3400" dirty="0">
                <a:solidFill>
                  <a:srgbClr val="222222"/>
                </a:solidFill>
                <a:latin typeface="Avenir Book"/>
              </a:rPr>
              <a:t>Lack of coordination mechanisms at a national level</a:t>
            </a:r>
            <a:r>
              <a:rPr lang="zh-CN" altLang="en-US" sz="3400" dirty="0">
                <a:solidFill>
                  <a:srgbClr val="222222"/>
                </a:solidFill>
                <a:latin typeface="Avenir Book"/>
                <a:sym typeface="Avenir Book"/>
              </a:rPr>
              <a:t> </a:t>
            </a:r>
            <a:endParaRPr lang="en-US" altLang="zh-CN" sz="3400" dirty="0">
              <a:solidFill>
                <a:srgbClr val="222222"/>
              </a:solidFill>
              <a:latin typeface="Avenir Book"/>
              <a:sym typeface="Avenir Book"/>
            </a:endParaRPr>
          </a:p>
          <a:p>
            <a:pPr marL="457200" lvl="1" indent="-431800" algn="just" defTabSz="825500">
              <a:buSzPct val="123000"/>
              <a:buFontTx/>
              <a:buChar char="•"/>
              <a:defRPr sz="3400">
                <a:solidFill>
                  <a:srgbClr val="222222"/>
                </a:solidFill>
                <a:latin typeface="Avenir Book"/>
                <a:ea typeface="Avenir Book"/>
                <a:cs typeface="Avenir Book"/>
                <a:sym typeface="Avenir Book"/>
              </a:defRPr>
            </a:pPr>
            <a:endParaRPr lang="en-US" altLang="zh-CN" sz="3400" dirty="0">
              <a:solidFill>
                <a:srgbClr val="222222"/>
              </a:solidFill>
              <a:latin typeface="Avenir Book"/>
              <a:sym typeface="Avenir Book"/>
            </a:endParaRPr>
          </a:p>
          <a:p>
            <a:pPr marL="457200" lvl="1" indent="0" algn="just" defTabSz="825500">
              <a:buSzPct val="123000"/>
              <a:buFontTx/>
              <a:buChar char="•"/>
              <a:defRPr sz="3400">
                <a:solidFill>
                  <a:srgbClr val="222222"/>
                </a:solidFill>
                <a:latin typeface="Avenir Book"/>
                <a:ea typeface="Avenir Book"/>
                <a:cs typeface="Avenir Book"/>
                <a:sym typeface="Avenir Book"/>
              </a:defRPr>
            </a:pPr>
            <a:r>
              <a:rPr lang="en-US" altLang="zh-CN" sz="3400" dirty="0">
                <a:solidFill>
                  <a:srgbClr val="222222"/>
                </a:solidFill>
                <a:latin typeface="Avenir Book"/>
                <a:sym typeface="Avenir Book"/>
              </a:rPr>
              <a:t>D</a:t>
            </a:r>
            <a:r>
              <a:rPr lang="en-US" sz="3400" dirty="0">
                <a:solidFill>
                  <a:srgbClr val="222222"/>
                </a:solidFill>
                <a:latin typeface="Avenir Book"/>
                <a:sym typeface="Avenir Book"/>
              </a:rPr>
              <a:t>isconnect between those</a:t>
            </a:r>
            <a:r>
              <a:rPr lang="zh-CN" altLang="en-US" sz="3400" dirty="0">
                <a:solidFill>
                  <a:srgbClr val="222222"/>
                </a:solidFill>
                <a:latin typeface="Avenir Book"/>
                <a:sym typeface="Avenir Book"/>
              </a:rPr>
              <a:t> </a:t>
            </a:r>
            <a:r>
              <a:rPr lang="en-US" altLang="zh-CN" sz="3400" dirty="0">
                <a:solidFill>
                  <a:srgbClr val="222222"/>
                </a:solidFill>
                <a:latin typeface="Avenir Book"/>
                <a:sym typeface="Avenir Book"/>
              </a:rPr>
              <a:t>who</a:t>
            </a:r>
            <a:r>
              <a:rPr lang="en-US" sz="3400" dirty="0">
                <a:solidFill>
                  <a:srgbClr val="222222"/>
                </a:solidFill>
                <a:latin typeface="Avenir Book"/>
                <a:sym typeface="Avenir Book"/>
              </a:rPr>
              <a:t> ratified</a:t>
            </a:r>
            <a:r>
              <a:rPr lang="zh-CN" altLang="en-US" sz="3400" dirty="0">
                <a:solidFill>
                  <a:srgbClr val="222222"/>
                </a:solidFill>
                <a:latin typeface="Avenir Book"/>
                <a:sym typeface="Avenir Book"/>
              </a:rPr>
              <a:t> </a:t>
            </a:r>
            <a:r>
              <a:rPr lang="en-US" altLang="zh-CN" sz="3400" dirty="0">
                <a:solidFill>
                  <a:srgbClr val="222222"/>
                </a:solidFill>
                <a:latin typeface="Avenir Book"/>
                <a:sym typeface="Avenir Book"/>
              </a:rPr>
              <a:t>the</a:t>
            </a:r>
            <a:r>
              <a:rPr lang="zh-CN" altLang="en-US" sz="3400" dirty="0">
                <a:solidFill>
                  <a:srgbClr val="222222"/>
                </a:solidFill>
                <a:latin typeface="Avenir Book"/>
                <a:sym typeface="Avenir Book"/>
              </a:rPr>
              <a:t> </a:t>
            </a:r>
            <a:r>
              <a:rPr lang="en-US" altLang="zh-CN" sz="3400" dirty="0">
                <a:solidFill>
                  <a:srgbClr val="222222"/>
                </a:solidFill>
                <a:latin typeface="Avenir Book"/>
                <a:sym typeface="Avenir Book"/>
              </a:rPr>
              <a:t>treaty</a:t>
            </a:r>
            <a:r>
              <a:rPr lang="en-US" sz="3400" dirty="0">
                <a:solidFill>
                  <a:srgbClr val="222222"/>
                </a:solidFill>
                <a:latin typeface="Avenir Book"/>
                <a:sym typeface="Avenir Book"/>
              </a:rPr>
              <a:t> and customs</a:t>
            </a:r>
            <a:r>
              <a:rPr lang="zh-CN" altLang="en-US" sz="3400" dirty="0">
                <a:solidFill>
                  <a:srgbClr val="222222"/>
                </a:solidFill>
                <a:latin typeface="Avenir Book"/>
                <a:sym typeface="Avenir Book"/>
              </a:rPr>
              <a:t> </a:t>
            </a:r>
            <a:r>
              <a:rPr lang="en-US" altLang="zh-CN" sz="3400" dirty="0">
                <a:solidFill>
                  <a:srgbClr val="222222"/>
                </a:solidFill>
                <a:latin typeface="Avenir Book"/>
                <a:sym typeface="Avenir Book"/>
              </a:rPr>
              <a:t>(</a:t>
            </a:r>
            <a:r>
              <a:rPr lang="en-US" sz="3400" dirty="0">
                <a:solidFill>
                  <a:srgbClr val="222222"/>
                </a:solidFill>
                <a:latin typeface="Avenir Book"/>
                <a:sym typeface="Avenir Book"/>
              </a:rPr>
              <a:t>who are often not aware of the Convention and do not feel in a position to apply it when necessary</a:t>
            </a:r>
            <a:r>
              <a:rPr lang="en-US" altLang="zh-CN" sz="3400" dirty="0">
                <a:solidFill>
                  <a:srgbClr val="222222"/>
                </a:solidFill>
                <a:latin typeface="Avenir Book"/>
                <a:sym typeface="Avenir Book"/>
              </a:rPr>
              <a:t>)</a:t>
            </a:r>
            <a:endParaRPr lang="en-US" sz="3400" dirty="0">
              <a:solidFill>
                <a:srgbClr val="222222"/>
              </a:solidFill>
              <a:latin typeface="Avenir Book"/>
            </a:endParaRPr>
          </a:p>
          <a:p>
            <a:pPr marL="482600" lvl="8" indent="0" algn="just" defTabSz="825500">
              <a:buSzPct val="123000"/>
              <a:buFontTx/>
              <a:buChar char="•"/>
              <a:defRPr sz="3400">
                <a:solidFill>
                  <a:srgbClr val="222222"/>
                </a:solidFill>
                <a:latin typeface="Avenir Book"/>
                <a:ea typeface="Avenir Book"/>
                <a:cs typeface="Avenir Book"/>
                <a:sym typeface="Avenir Book"/>
              </a:defRPr>
            </a:pPr>
            <a:r>
              <a:rPr sz="3400" dirty="0">
                <a:solidFill>
                  <a:srgbClr val="222222"/>
                </a:solidFill>
                <a:latin typeface="Avenir Book"/>
              </a:rPr>
              <a:t>No national legislation on Tampere Implementation</a:t>
            </a:r>
            <a:endParaRPr lang="en-US" sz="3400" dirty="0">
              <a:solidFill>
                <a:srgbClr val="222222"/>
              </a:solidFill>
              <a:latin typeface="Avenir Book"/>
            </a:endParaRPr>
          </a:p>
          <a:p>
            <a:pPr marL="482600" lvl="8" indent="0" algn="just" defTabSz="825500">
              <a:buSzPct val="123000"/>
              <a:buFontTx/>
              <a:buChar char="•"/>
              <a:defRPr sz="3400">
                <a:solidFill>
                  <a:srgbClr val="222222"/>
                </a:solidFill>
                <a:latin typeface="Avenir Book"/>
                <a:ea typeface="Avenir Book"/>
                <a:cs typeface="Avenir Book"/>
                <a:sym typeface="Avenir Book"/>
              </a:defRPr>
            </a:pPr>
            <a:r>
              <a:rPr sz="3400" dirty="0">
                <a:solidFill>
                  <a:srgbClr val="222222"/>
                </a:solidFill>
                <a:latin typeface="Avenir Book"/>
              </a:rPr>
              <a:t>Absence of activation process</a:t>
            </a:r>
            <a:endParaRPr lang="en-US" sz="3400" dirty="0">
              <a:solidFill>
                <a:srgbClr val="222222"/>
              </a:solidFill>
              <a:latin typeface="Avenir Book"/>
            </a:endParaRPr>
          </a:p>
          <a:p>
            <a:pPr marL="482600" lvl="8" indent="-431800" algn="just" defTabSz="825500">
              <a:buSzPct val="123000"/>
              <a:buFontTx/>
              <a:buChar char="•"/>
              <a:defRPr sz="3400">
                <a:solidFill>
                  <a:srgbClr val="222222"/>
                </a:solidFill>
                <a:latin typeface="Avenir Book"/>
                <a:ea typeface="Avenir Book"/>
                <a:cs typeface="Avenir Book"/>
                <a:sym typeface="Avenir Book"/>
              </a:defRPr>
            </a:pPr>
            <a:endParaRPr sz="3400" dirty="0">
              <a:solidFill>
                <a:srgbClr val="222222"/>
              </a:solidFill>
              <a:latin typeface="Avenir Book"/>
            </a:endParaRPr>
          </a:p>
        </p:txBody>
      </p:sp>
      <p:pic>
        <p:nvPicPr>
          <p:cNvPr id="257" name="Picture 4" descr="Picture 4"/>
          <p:cNvPicPr>
            <a:picLocks noChangeAspect="1"/>
          </p:cNvPicPr>
          <p:nvPr/>
        </p:nvPicPr>
        <p:blipFill>
          <a:blip r:embed="rId3"/>
          <a:stretch>
            <a:fillRect/>
          </a:stretch>
        </p:blipFill>
        <p:spPr>
          <a:xfrm>
            <a:off x="22752792" y="400831"/>
            <a:ext cx="1451072" cy="1451072"/>
          </a:xfrm>
          <a:prstGeom prst="rect">
            <a:avLst/>
          </a:prstGeom>
          <a:ln w="12700">
            <a:miter lim="400000"/>
          </a:ln>
        </p:spPr>
      </p:pic>
      <p:pic>
        <p:nvPicPr>
          <p:cNvPr id="258" name="Screen Shot 2022-05-31 at 13.59.43.png" descr="Screen Shot 2022-05-31 at 13.59.43.png"/>
          <p:cNvPicPr>
            <a:picLocks noChangeAspect="1"/>
          </p:cNvPicPr>
          <p:nvPr/>
        </p:nvPicPr>
        <p:blipFill>
          <a:blip r:embed="rId4"/>
          <a:stretch>
            <a:fillRect/>
          </a:stretch>
        </p:blipFill>
        <p:spPr>
          <a:xfrm>
            <a:off x="20884091" y="337001"/>
            <a:ext cx="1868702" cy="1578732"/>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Tampere Convention"/>
          <p:cNvSpPr txBox="1">
            <a:spLocks noGrp="1"/>
          </p:cNvSpPr>
          <p:nvPr>
            <p:ph type="title"/>
          </p:nvPr>
        </p:nvSpPr>
        <p:spPr>
          <a:prstGeom prst="rect">
            <a:avLst/>
          </a:prstGeom>
        </p:spPr>
        <p:txBody>
          <a:bodyPr/>
          <a:lstStyle>
            <a:lvl1pPr defTabSz="2218888">
              <a:defRPr sz="7735" b="0" spc="-154">
                <a:solidFill>
                  <a:srgbClr val="0C2A67"/>
                </a:solidFill>
                <a:latin typeface="Avenir Heavy"/>
                <a:ea typeface="Avenir Heavy"/>
                <a:cs typeface="Avenir Heavy"/>
                <a:sym typeface="Avenir Heavy"/>
              </a:defRPr>
            </a:lvl1pPr>
          </a:lstStyle>
          <a:p>
            <a:r>
              <a:rPr dirty="0"/>
              <a:t>Tampere Convention</a:t>
            </a:r>
          </a:p>
        </p:txBody>
      </p:sp>
      <p:sp>
        <p:nvSpPr>
          <p:cNvPr id="255" name="Challenges"/>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1609303">
              <a:lnSpc>
                <a:spcPct val="80000"/>
              </a:lnSpc>
              <a:defRPr sz="4884" b="0" spc="-97">
                <a:solidFill>
                  <a:srgbClr val="002060"/>
                </a:solidFill>
                <a:latin typeface="Avenir Book"/>
                <a:ea typeface="Avenir Book"/>
                <a:cs typeface="Avenir Book"/>
                <a:sym typeface="Avenir Book"/>
              </a:defRPr>
            </a:lvl1pPr>
          </a:lstStyle>
          <a:p>
            <a:r>
              <a:rPr lang="en-US" altLang="zh-CN" dirty="0"/>
              <a:t>Additional Hurdles</a:t>
            </a:r>
            <a:r>
              <a:rPr lang="zh-CN" altLang="en-US" dirty="0"/>
              <a:t> </a:t>
            </a:r>
            <a:r>
              <a:rPr lang="en-US" altLang="zh-CN" dirty="0"/>
              <a:t>–</a:t>
            </a:r>
            <a:r>
              <a:rPr lang="zh-CN" altLang="en-US" dirty="0"/>
              <a:t> </a:t>
            </a:r>
            <a:r>
              <a:rPr lang="en-US" altLang="zh-CN" dirty="0"/>
              <a:t>Equipment</a:t>
            </a:r>
            <a:r>
              <a:rPr lang="zh-CN" altLang="en-US" dirty="0"/>
              <a:t> </a:t>
            </a:r>
            <a:r>
              <a:rPr lang="en-US" altLang="zh-CN" dirty="0"/>
              <a:t>shipping &amp; distribution</a:t>
            </a:r>
            <a:endParaRPr dirty="0"/>
          </a:p>
        </p:txBody>
      </p:sp>
      <p:sp>
        <p:nvSpPr>
          <p:cNvPr id="256" name="Rectangle 7"/>
          <p:cNvSpPr txBox="1"/>
          <p:nvPr/>
        </p:nvSpPr>
        <p:spPr>
          <a:xfrm>
            <a:off x="1206500" y="3743887"/>
            <a:ext cx="21291216" cy="914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marL="431800" indent="-431800" algn="l" defTabSz="825500">
              <a:buSzPct val="123000"/>
              <a:buFontTx/>
              <a:buChar char="•"/>
              <a:defRPr sz="3400">
                <a:solidFill>
                  <a:srgbClr val="222222"/>
                </a:solidFill>
                <a:latin typeface="Avenir Book"/>
                <a:ea typeface="Avenir Book"/>
                <a:cs typeface="Avenir Book"/>
                <a:sym typeface="Avenir Book"/>
              </a:defRPr>
            </a:pPr>
            <a:r>
              <a:rPr lang="en-US" altLang="zh-CN" sz="3400" dirty="0">
                <a:solidFill>
                  <a:srgbClr val="222222"/>
                </a:solidFill>
                <a:latin typeface="Avenir Book"/>
              </a:rPr>
              <a:t>S</a:t>
            </a:r>
            <a:r>
              <a:rPr lang="en-US" sz="3400" dirty="0">
                <a:solidFill>
                  <a:srgbClr val="222222"/>
                </a:solidFill>
                <a:latin typeface="Avenir Book"/>
              </a:rPr>
              <a:t>hipment protocols related to Lithium Batteries</a:t>
            </a:r>
          </a:p>
          <a:p>
            <a:pPr marL="431800" indent="-431800" algn="l" defTabSz="825500">
              <a:buSzPct val="123000"/>
              <a:buFontTx/>
              <a:buChar char="•"/>
              <a:defRPr sz="3400">
                <a:solidFill>
                  <a:srgbClr val="222222"/>
                </a:solidFill>
                <a:latin typeface="Avenir Book"/>
                <a:ea typeface="Avenir Book"/>
                <a:cs typeface="Avenir Book"/>
                <a:sym typeface="Avenir Book"/>
              </a:defRPr>
            </a:pPr>
            <a:endParaRPr lang="en-US" altLang="zh-CN" sz="3400" dirty="0">
              <a:solidFill>
                <a:srgbClr val="222222"/>
              </a:solidFill>
              <a:latin typeface="Avenir Book"/>
            </a:endParaRPr>
          </a:p>
          <a:p>
            <a:pPr marL="431800" indent="-431800" algn="l" defTabSz="825500">
              <a:buSzPct val="123000"/>
              <a:buFontTx/>
              <a:buChar char="•"/>
              <a:defRPr sz="3400">
                <a:solidFill>
                  <a:srgbClr val="222222"/>
                </a:solidFill>
                <a:latin typeface="Avenir Book"/>
                <a:ea typeface="Avenir Book"/>
                <a:cs typeface="Avenir Book"/>
                <a:sym typeface="Avenir Book"/>
              </a:defRPr>
            </a:pPr>
            <a:r>
              <a:rPr lang="en-US" altLang="zh-CN" sz="3400" dirty="0">
                <a:solidFill>
                  <a:srgbClr val="222222"/>
                </a:solidFill>
                <a:latin typeface="Avenir Book"/>
              </a:rPr>
              <a:t>Shipping</a:t>
            </a:r>
            <a:r>
              <a:rPr lang="zh-CN" altLang="en-US" sz="3400" dirty="0">
                <a:solidFill>
                  <a:srgbClr val="222222"/>
                </a:solidFill>
                <a:latin typeface="Avenir Book"/>
              </a:rPr>
              <a:t> </a:t>
            </a:r>
            <a:r>
              <a:rPr lang="en-US" altLang="zh-CN" sz="3400" dirty="0">
                <a:solidFill>
                  <a:srgbClr val="222222"/>
                </a:solidFill>
                <a:latin typeface="Avenir Book"/>
              </a:rPr>
              <a:t>agencies</a:t>
            </a:r>
            <a:r>
              <a:rPr lang="zh-CN" altLang="en-US" sz="3400" dirty="0">
                <a:solidFill>
                  <a:srgbClr val="222222"/>
                </a:solidFill>
                <a:latin typeface="Avenir Book"/>
              </a:rPr>
              <a:t> </a:t>
            </a:r>
            <a:r>
              <a:rPr lang="en-US" altLang="zh-CN" sz="3400" dirty="0">
                <a:solidFill>
                  <a:srgbClr val="222222"/>
                </a:solidFill>
                <a:latin typeface="Avenir Book"/>
              </a:rPr>
              <a:t>have</a:t>
            </a:r>
            <a:r>
              <a:rPr lang="zh-CN" altLang="en-US" sz="3400" dirty="0">
                <a:solidFill>
                  <a:srgbClr val="222222"/>
                </a:solidFill>
                <a:latin typeface="Avenir Book"/>
              </a:rPr>
              <a:t> </a:t>
            </a:r>
            <a:r>
              <a:rPr lang="en-US" altLang="zh-CN" sz="3400" dirty="0">
                <a:solidFill>
                  <a:srgbClr val="222222"/>
                </a:solidFill>
                <a:latin typeface="Avenir Book"/>
              </a:rPr>
              <a:t>varied</a:t>
            </a:r>
            <a:r>
              <a:rPr lang="zh-CN" altLang="en-US" sz="3400" dirty="0">
                <a:solidFill>
                  <a:srgbClr val="222222"/>
                </a:solidFill>
                <a:latin typeface="Avenir Book"/>
              </a:rPr>
              <a:t> </a:t>
            </a:r>
            <a:r>
              <a:rPr lang="en-US" altLang="zh-CN" sz="3400" dirty="0">
                <a:solidFill>
                  <a:srgbClr val="222222"/>
                </a:solidFill>
                <a:latin typeface="Avenir Book"/>
              </a:rPr>
              <a:t>understanding</a:t>
            </a:r>
            <a:r>
              <a:rPr lang="zh-CN" altLang="en-US" sz="3400" dirty="0">
                <a:solidFill>
                  <a:srgbClr val="222222"/>
                </a:solidFill>
                <a:latin typeface="Avenir Book"/>
              </a:rPr>
              <a:t> </a:t>
            </a:r>
            <a:r>
              <a:rPr lang="en-US" altLang="zh-CN" sz="3400" dirty="0">
                <a:solidFill>
                  <a:srgbClr val="222222"/>
                </a:solidFill>
                <a:latin typeface="Avenir Book"/>
              </a:rPr>
              <a:t>on</a:t>
            </a:r>
            <a:r>
              <a:rPr lang="zh-CN" altLang="en-US" sz="3400" dirty="0">
                <a:solidFill>
                  <a:srgbClr val="222222"/>
                </a:solidFill>
                <a:latin typeface="Avenir Book"/>
              </a:rPr>
              <a:t> </a:t>
            </a:r>
            <a:r>
              <a:rPr lang="en-US" altLang="zh-CN" sz="3400" dirty="0">
                <a:solidFill>
                  <a:srgbClr val="222222"/>
                </a:solidFill>
                <a:latin typeface="Avenir Book"/>
              </a:rPr>
              <a:t>battery</a:t>
            </a:r>
            <a:r>
              <a:rPr lang="zh-CN" altLang="en-US" sz="3400" dirty="0">
                <a:solidFill>
                  <a:srgbClr val="222222"/>
                </a:solidFill>
                <a:latin typeface="Avenir Book"/>
              </a:rPr>
              <a:t> </a:t>
            </a:r>
            <a:r>
              <a:rPr lang="en-US" altLang="zh-CN" sz="3400" dirty="0">
                <a:solidFill>
                  <a:srgbClr val="222222"/>
                </a:solidFill>
                <a:latin typeface="Avenir Book"/>
              </a:rPr>
              <a:t>shipment</a:t>
            </a:r>
            <a:br>
              <a:rPr lang="en-US" sz="3400" dirty="0">
                <a:solidFill>
                  <a:srgbClr val="222222"/>
                </a:solidFill>
                <a:latin typeface="Avenir Book"/>
              </a:rPr>
            </a:br>
            <a:endParaRPr lang="en-US" sz="3400" dirty="0">
              <a:solidFill>
                <a:srgbClr val="222222"/>
              </a:solidFill>
              <a:latin typeface="Avenir Book"/>
            </a:endParaRPr>
          </a:p>
          <a:p>
            <a:pPr marL="431800" indent="-431800" algn="l" defTabSz="825500">
              <a:buSzPct val="123000"/>
              <a:buFontTx/>
              <a:buChar char="•"/>
              <a:defRPr sz="3400">
                <a:solidFill>
                  <a:srgbClr val="222222"/>
                </a:solidFill>
                <a:latin typeface="Avenir Book"/>
                <a:ea typeface="Avenir Book"/>
                <a:cs typeface="Avenir Book"/>
                <a:sym typeface="Avenir Book"/>
              </a:defRPr>
            </a:pPr>
            <a:r>
              <a:rPr lang="en-US" sz="3400" dirty="0">
                <a:solidFill>
                  <a:srgbClr val="222222"/>
                </a:solidFill>
                <a:latin typeface="Avenir Book"/>
              </a:rPr>
              <a:t>Undue delays (limitations of shipping agencies) both anticipated and unforeseen (e.g. Covid)</a:t>
            </a:r>
            <a:br>
              <a:rPr lang="en-US" sz="3400" dirty="0">
                <a:solidFill>
                  <a:srgbClr val="222222"/>
                </a:solidFill>
                <a:latin typeface="Avenir Book"/>
              </a:rPr>
            </a:br>
            <a:endParaRPr lang="en-US" sz="3400" dirty="0">
              <a:solidFill>
                <a:srgbClr val="222222"/>
              </a:solidFill>
              <a:latin typeface="Avenir Book"/>
            </a:endParaRPr>
          </a:p>
          <a:p>
            <a:pPr marL="431800" indent="-431800" algn="l" defTabSz="825500">
              <a:buSzPct val="123000"/>
              <a:buFontTx/>
              <a:buChar char="•"/>
              <a:defRPr sz="3400">
                <a:solidFill>
                  <a:srgbClr val="222222"/>
                </a:solidFill>
                <a:latin typeface="Avenir Book"/>
                <a:ea typeface="Avenir Book"/>
                <a:cs typeface="Avenir Book"/>
                <a:sym typeface="Avenir Book"/>
              </a:defRPr>
            </a:pPr>
            <a:r>
              <a:rPr lang="en-US" altLang="zh-CN" sz="3400" dirty="0">
                <a:solidFill>
                  <a:srgbClr val="222222"/>
                </a:solidFill>
                <a:latin typeface="Avenir Book"/>
              </a:rPr>
              <a:t>Country’s</a:t>
            </a:r>
            <a:r>
              <a:rPr lang="zh-CN" altLang="en-US" sz="3400" dirty="0">
                <a:solidFill>
                  <a:srgbClr val="222222"/>
                </a:solidFill>
                <a:latin typeface="Avenir Book"/>
              </a:rPr>
              <a:t> </a:t>
            </a:r>
            <a:r>
              <a:rPr lang="en-US" altLang="zh-CN" sz="3400" dirty="0">
                <a:solidFill>
                  <a:srgbClr val="222222"/>
                </a:solidFill>
                <a:latin typeface="Avenir Book"/>
              </a:rPr>
              <a:t>logistic</a:t>
            </a:r>
            <a:r>
              <a:rPr lang="zh-CN" altLang="en-US" sz="3400" dirty="0">
                <a:solidFill>
                  <a:srgbClr val="222222"/>
                </a:solidFill>
                <a:latin typeface="Avenir Book"/>
              </a:rPr>
              <a:t> </a:t>
            </a:r>
            <a:r>
              <a:rPr lang="en-US" altLang="zh-CN" sz="3400" dirty="0">
                <a:solidFill>
                  <a:srgbClr val="222222"/>
                </a:solidFill>
                <a:latin typeface="Avenir Book"/>
              </a:rPr>
              <a:t>capacity</a:t>
            </a:r>
            <a:br>
              <a:rPr lang="en-US" sz="3400" dirty="0">
                <a:solidFill>
                  <a:srgbClr val="222222"/>
                </a:solidFill>
                <a:latin typeface="Avenir Book"/>
              </a:rPr>
            </a:br>
            <a:endParaRPr lang="en-US" sz="3400" dirty="0">
              <a:solidFill>
                <a:srgbClr val="222222"/>
              </a:solidFill>
              <a:latin typeface="Avenir Book"/>
            </a:endParaRPr>
          </a:p>
          <a:p>
            <a:pPr marL="431800" indent="-431800" algn="l" defTabSz="825500">
              <a:buSzPct val="123000"/>
              <a:buFontTx/>
              <a:buChar char="•"/>
              <a:defRPr sz="3400">
                <a:solidFill>
                  <a:srgbClr val="222222"/>
                </a:solidFill>
                <a:latin typeface="Avenir Book"/>
                <a:ea typeface="Avenir Book"/>
                <a:cs typeface="Avenir Book"/>
                <a:sym typeface="Avenir Book"/>
              </a:defRPr>
            </a:pPr>
            <a:r>
              <a:rPr lang="en-US" sz="3400" dirty="0">
                <a:solidFill>
                  <a:srgbClr val="222222"/>
                </a:solidFill>
                <a:latin typeface="Avenir Book"/>
              </a:rPr>
              <a:t>Regulatory hurdles</a:t>
            </a:r>
          </a:p>
          <a:p>
            <a:pPr algn="l" defTabSz="825500">
              <a:buSzPct val="123000"/>
              <a:defRPr sz="3400">
                <a:solidFill>
                  <a:srgbClr val="222222"/>
                </a:solidFill>
                <a:latin typeface="Avenir Book"/>
                <a:ea typeface="Avenir Book"/>
                <a:cs typeface="Avenir Book"/>
                <a:sym typeface="Avenir Book"/>
              </a:defRPr>
            </a:pPr>
            <a:endParaRPr lang="en-US" sz="3400" dirty="0">
              <a:sym typeface="Avenir Book"/>
            </a:endParaRPr>
          </a:p>
        </p:txBody>
      </p:sp>
      <p:pic>
        <p:nvPicPr>
          <p:cNvPr id="257" name="Picture 4" descr="Picture 4"/>
          <p:cNvPicPr>
            <a:picLocks noChangeAspect="1"/>
          </p:cNvPicPr>
          <p:nvPr/>
        </p:nvPicPr>
        <p:blipFill>
          <a:blip r:embed="rId3"/>
          <a:stretch>
            <a:fillRect/>
          </a:stretch>
        </p:blipFill>
        <p:spPr>
          <a:xfrm>
            <a:off x="22752792" y="400831"/>
            <a:ext cx="1451072" cy="1451072"/>
          </a:xfrm>
          <a:prstGeom prst="rect">
            <a:avLst/>
          </a:prstGeom>
          <a:ln w="12700">
            <a:miter lim="400000"/>
          </a:ln>
        </p:spPr>
      </p:pic>
      <p:pic>
        <p:nvPicPr>
          <p:cNvPr id="258" name="Screen Shot 2022-05-31 at 13.59.43.png" descr="Screen Shot 2022-05-31 at 13.59.43.png"/>
          <p:cNvPicPr>
            <a:picLocks noChangeAspect="1"/>
          </p:cNvPicPr>
          <p:nvPr/>
        </p:nvPicPr>
        <p:blipFill>
          <a:blip r:embed="rId4"/>
          <a:stretch>
            <a:fillRect/>
          </a:stretch>
        </p:blipFill>
        <p:spPr>
          <a:xfrm>
            <a:off x="20884091" y="337001"/>
            <a:ext cx="1868702" cy="1578732"/>
          </a:xfrm>
          <a:prstGeom prst="rect">
            <a:avLst/>
          </a:prstGeom>
          <a:ln w="12700">
            <a:miter lim="400000"/>
          </a:ln>
        </p:spPr>
      </p:pic>
    </p:spTree>
    <p:extLst>
      <p:ext uri="{BB962C8B-B14F-4D97-AF65-F5344CB8AC3E}">
        <p14:creationId xmlns:p14="http://schemas.microsoft.com/office/powerpoint/2010/main" val="60982327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Tampere Convention"/>
          <p:cNvSpPr txBox="1">
            <a:spLocks noGrp="1"/>
          </p:cNvSpPr>
          <p:nvPr>
            <p:ph type="title"/>
          </p:nvPr>
        </p:nvSpPr>
        <p:spPr>
          <a:prstGeom prst="rect">
            <a:avLst/>
          </a:prstGeom>
        </p:spPr>
        <p:txBody>
          <a:bodyPr/>
          <a:lstStyle>
            <a:lvl1pPr defTabSz="2218888">
              <a:defRPr sz="7735" b="0" spc="-154">
                <a:solidFill>
                  <a:srgbClr val="0C2A67"/>
                </a:solidFill>
                <a:latin typeface="Avenir Heavy"/>
                <a:ea typeface="Avenir Heavy"/>
                <a:cs typeface="Avenir Heavy"/>
                <a:sym typeface="Avenir Heavy"/>
              </a:defRPr>
            </a:lvl1pPr>
          </a:lstStyle>
          <a:p>
            <a:r>
              <a:t>Tampere Convention</a:t>
            </a:r>
          </a:p>
        </p:txBody>
      </p:sp>
      <p:sp>
        <p:nvSpPr>
          <p:cNvPr id="261" name="Ways forward"/>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defTabSz="1609303">
              <a:lnSpc>
                <a:spcPct val="80000"/>
              </a:lnSpc>
              <a:defRPr sz="4884" b="0" spc="-97">
                <a:solidFill>
                  <a:srgbClr val="002060"/>
                </a:solidFill>
                <a:latin typeface="Avenir Book"/>
                <a:ea typeface="Avenir Book"/>
                <a:cs typeface="Avenir Book"/>
                <a:sym typeface="Avenir Book"/>
              </a:defRPr>
            </a:lvl1pPr>
          </a:lstStyle>
          <a:p>
            <a:r>
              <a:t>Ways forward</a:t>
            </a:r>
          </a:p>
        </p:txBody>
      </p:sp>
      <p:sp>
        <p:nvSpPr>
          <p:cNvPr id="262" name="Rectangle 7"/>
          <p:cNvSpPr txBox="1"/>
          <p:nvPr/>
        </p:nvSpPr>
        <p:spPr>
          <a:xfrm>
            <a:off x="1206500" y="3743888"/>
            <a:ext cx="21291216" cy="6527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marL="431800" indent="-431800" algn="just" defTabSz="825500">
              <a:buSzPct val="123000"/>
              <a:buChar char="•"/>
              <a:defRPr sz="3400">
                <a:solidFill>
                  <a:srgbClr val="222222"/>
                </a:solidFill>
                <a:latin typeface="Avenir Book"/>
                <a:ea typeface="Avenir Book"/>
                <a:cs typeface="Avenir Book"/>
                <a:sym typeface="Avenir Book"/>
              </a:defRPr>
            </a:pPr>
            <a:r>
              <a:rPr dirty="0"/>
              <a:t>Build capacity and raise awareness on the importance of this Treaty at a national/regional level</a:t>
            </a:r>
          </a:p>
          <a:p>
            <a:pPr algn="just" defTabSz="825500">
              <a:buSzPct val="123000"/>
              <a:defRPr sz="3400">
                <a:solidFill>
                  <a:srgbClr val="222222"/>
                </a:solidFill>
                <a:latin typeface="Avenir Book"/>
                <a:ea typeface="Avenir Book"/>
                <a:cs typeface="Avenir Book"/>
                <a:sym typeface="Avenir Book"/>
              </a:defRPr>
            </a:pPr>
            <a:endParaRPr dirty="0"/>
          </a:p>
          <a:p>
            <a:pPr marL="431800" indent="-431800" algn="just" defTabSz="825500">
              <a:buSzPct val="123000"/>
              <a:buChar char="•"/>
              <a:defRPr sz="3400">
                <a:solidFill>
                  <a:srgbClr val="222222"/>
                </a:solidFill>
                <a:latin typeface="Avenir Book"/>
                <a:ea typeface="Avenir Book"/>
                <a:cs typeface="Avenir Book"/>
                <a:sym typeface="Avenir Book"/>
              </a:defRPr>
            </a:pPr>
            <a:r>
              <a:rPr dirty="0"/>
              <a:t>Develop implementation processes and mechanisms that can provide guidance to countries that have signed and ratify the convention </a:t>
            </a:r>
          </a:p>
          <a:p>
            <a:pPr marL="431800" indent="-431800" algn="just" defTabSz="825500">
              <a:buSzPct val="123000"/>
              <a:buChar char="•"/>
              <a:defRPr sz="3400">
                <a:solidFill>
                  <a:srgbClr val="222222"/>
                </a:solidFill>
                <a:latin typeface="Avenir Book"/>
                <a:ea typeface="Avenir Book"/>
                <a:cs typeface="Avenir Book"/>
                <a:sym typeface="Avenir Book"/>
              </a:defRPr>
            </a:pPr>
            <a:endParaRPr dirty="0"/>
          </a:p>
          <a:p>
            <a:pPr marL="431800" indent="-431800" algn="just" defTabSz="825500">
              <a:buSzPct val="123000"/>
              <a:buChar char="•"/>
              <a:defRPr sz="3400">
                <a:solidFill>
                  <a:srgbClr val="222222"/>
                </a:solidFill>
                <a:latin typeface="Avenir Book"/>
                <a:ea typeface="Avenir Book"/>
                <a:cs typeface="Avenir Book"/>
                <a:sym typeface="Avenir Book"/>
              </a:defRPr>
            </a:pPr>
            <a:r>
              <a:rPr dirty="0"/>
              <a:t>Prepare in advance a list of specific telecommunication resources and plans that an organization may have for the use of these resources to respond to a request for telecommunications assistance. </a:t>
            </a:r>
          </a:p>
          <a:p>
            <a:pPr marL="431800" indent="-431800" algn="just" defTabSz="825500">
              <a:buSzPct val="123000"/>
              <a:buChar char="•"/>
              <a:defRPr sz="3400">
                <a:solidFill>
                  <a:srgbClr val="222222"/>
                </a:solidFill>
                <a:latin typeface="Avenir Book"/>
                <a:ea typeface="Avenir Book"/>
                <a:cs typeface="Avenir Book"/>
                <a:sym typeface="Avenir Book"/>
              </a:defRPr>
            </a:pPr>
            <a:endParaRPr dirty="0"/>
          </a:p>
          <a:p>
            <a:pPr marL="431800" indent="-431800" algn="just" defTabSz="825500">
              <a:buSzPct val="123000"/>
              <a:buChar char="•"/>
              <a:defRPr sz="3400">
                <a:solidFill>
                  <a:srgbClr val="222222"/>
                </a:solidFill>
                <a:latin typeface="Avenir Book"/>
                <a:ea typeface="Avenir Book"/>
                <a:cs typeface="Avenir Book"/>
                <a:sym typeface="Avenir Book"/>
              </a:defRPr>
            </a:pPr>
            <a:r>
              <a:rPr dirty="0"/>
              <a:t>Create partnerships among organizations to work together towards creating an implementation framework</a:t>
            </a:r>
          </a:p>
        </p:txBody>
      </p:sp>
      <p:pic>
        <p:nvPicPr>
          <p:cNvPr id="263" name="Picture 4" descr="Picture 4"/>
          <p:cNvPicPr>
            <a:picLocks noChangeAspect="1"/>
          </p:cNvPicPr>
          <p:nvPr/>
        </p:nvPicPr>
        <p:blipFill>
          <a:blip r:embed="rId2"/>
          <a:stretch>
            <a:fillRect/>
          </a:stretch>
        </p:blipFill>
        <p:spPr>
          <a:xfrm>
            <a:off x="22752792" y="400831"/>
            <a:ext cx="1451072" cy="1451072"/>
          </a:xfrm>
          <a:prstGeom prst="rect">
            <a:avLst/>
          </a:prstGeom>
          <a:ln w="12700">
            <a:miter lim="400000"/>
          </a:ln>
        </p:spPr>
      </p:pic>
      <p:pic>
        <p:nvPicPr>
          <p:cNvPr id="264" name="Screen Shot 2022-05-31 at 13.59.43.png" descr="Screen Shot 2022-05-31 at 13.59.43.png"/>
          <p:cNvPicPr>
            <a:picLocks noChangeAspect="1"/>
          </p:cNvPicPr>
          <p:nvPr/>
        </p:nvPicPr>
        <p:blipFill>
          <a:blip r:embed="rId3"/>
          <a:stretch>
            <a:fillRect/>
          </a:stretch>
        </p:blipFill>
        <p:spPr>
          <a:xfrm>
            <a:off x="20884091" y="337001"/>
            <a:ext cx="1868702" cy="1578732"/>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List of 49 countries"/>
          <p:cNvSpPr txBox="1"/>
          <p:nvPr/>
        </p:nvSpPr>
        <p:spPr>
          <a:xfrm>
            <a:off x="1206500" y="1079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defTabSz="2218888">
              <a:lnSpc>
                <a:spcPct val="80000"/>
              </a:lnSpc>
              <a:defRPr sz="7735" spc="-154">
                <a:solidFill>
                  <a:srgbClr val="0C2A67"/>
                </a:solidFill>
                <a:latin typeface="Avenir Heavy"/>
                <a:ea typeface="Avenir Heavy"/>
                <a:cs typeface="Avenir Heavy"/>
                <a:sym typeface="Avenir Heavy"/>
              </a:defRPr>
            </a:lvl1pPr>
          </a:lstStyle>
          <a:p>
            <a:r>
              <a:t>List of 49 countries</a:t>
            </a:r>
          </a:p>
        </p:txBody>
      </p:sp>
      <p:sp>
        <p:nvSpPr>
          <p:cNvPr id="267" name="that have ratified the Tampere Convention"/>
          <p:cNvSpPr txBox="1"/>
          <p:nvPr/>
        </p:nvSpPr>
        <p:spPr>
          <a:xfrm>
            <a:off x="1206500" y="2372962"/>
            <a:ext cx="21971000" cy="9347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algn="l" defTabSz="1609303">
              <a:lnSpc>
                <a:spcPct val="80000"/>
              </a:lnSpc>
              <a:defRPr sz="4884" spc="-97">
                <a:solidFill>
                  <a:srgbClr val="002060"/>
                </a:solidFill>
                <a:latin typeface="Avenir Book"/>
                <a:ea typeface="Avenir Book"/>
                <a:cs typeface="Avenir Book"/>
                <a:sym typeface="Avenir Book"/>
              </a:defRPr>
            </a:lvl1pPr>
          </a:lstStyle>
          <a:p>
            <a:r>
              <a:t>that have ratified the Tampere Convention</a:t>
            </a:r>
          </a:p>
        </p:txBody>
      </p:sp>
      <p:graphicFrame>
        <p:nvGraphicFramePr>
          <p:cNvPr id="268" name="Table"/>
          <p:cNvGraphicFramePr/>
          <p:nvPr>
            <p:extLst>
              <p:ext uri="{D42A27DB-BD31-4B8C-83A1-F6EECF244321}">
                <p14:modId xmlns:p14="http://schemas.microsoft.com/office/powerpoint/2010/main" val="3944640101"/>
              </p:ext>
            </p:extLst>
          </p:nvPr>
        </p:nvGraphicFramePr>
        <p:xfrm>
          <a:off x="2529673" y="4014794"/>
          <a:ext cx="19324652" cy="8813822"/>
        </p:xfrm>
        <a:graphic>
          <a:graphicData uri="http://schemas.openxmlformats.org/drawingml/2006/table">
            <a:tbl>
              <a:tblPr firstRow="1" firstCol="1">
                <a:tableStyleId>{4C3C2611-4C71-4FC5-86AE-919BDF0F9419}</a:tableStyleId>
              </a:tblPr>
              <a:tblGrid>
                <a:gridCol w="2819400">
                  <a:extLst>
                    <a:ext uri="{9D8B030D-6E8A-4147-A177-3AD203B41FA5}">
                      <a16:colId xmlns:a16="http://schemas.microsoft.com/office/drawing/2014/main" val="20000"/>
                    </a:ext>
                  </a:extLst>
                </a:gridCol>
                <a:gridCol w="4817979">
                  <a:extLst>
                    <a:ext uri="{9D8B030D-6E8A-4147-A177-3AD203B41FA5}">
                      <a16:colId xmlns:a16="http://schemas.microsoft.com/office/drawing/2014/main" val="20001"/>
                    </a:ext>
                  </a:extLst>
                </a:gridCol>
                <a:gridCol w="3974628">
                  <a:extLst>
                    <a:ext uri="{9D8B030D-6E8A-4147-A177-3AD203B41FA5}">
                      <a16:colId xmlns:a16="http://schemas.microsoft.com/office/drawing/2014/main" val="20002"/>
                    </a:ext>
                  </a:extLst>
                </a:gridCol>
                <a:gridCol w="3734778">
                  <a:extLst>
                    <a:ext uri="{9D8B030D-6E8A-4147-A177-3AD203B41FA5}">
                      <a16:colId xmlns:a16="http://schemas.microsoft.com/office/drawing/2014/main" val="20003"/>
                    </a:ext>
                  </a:extLst>
                </a:gridCol>
                <a:gridCol w="3977867">
                  <a:extLst>
                    <a:ext uri="{9D8B030D-6E8A-4147-A177-3AD203B41FA5}">
                      <a16:colId xmlns:a16="http://schemas.microsoft.com/office/drawing/2014/main" val="20004"/>
                    </a:ext>
                  </a:extLst>
                </a:gridCol>
              </a:tblGrid>
              <a:tr h="840067">
                <a:tc>
                  <a:txBody>
                    <a:bodyPr/>
                    <a:lstStyle/>
                    <a:p>
                      <a:pPr defTabSz="2438400">
                        <a:defRPr b="0"/>
                      </a:pPr>
                      <a:r>
                        <a:rPr sz="2500" dirty="0">
                          <a:solidFill>
                            <a:srgbClr val="FFFFFF"/>
                          </a:solidFill>
                          <a:latin typeface="Avenir Heavy"/>
                          <a:ea typeface="Avenir Heavy"/>
                          <a:cs typeface="Avenir Heavy"/>
                          <a:sym typeface="Avenir Heavy"/>
                        </a:rPr>
                        <a:t>EUROPE</a:t>
                      </a:r>
                    </a:p>
                  </a:txBody>
                  <a:tcPr marL="34290" marR="34290" marT="34290" marB="34290" anchor="ctr" horzOverflow="overflow">
                    <a:lnL w="25400">
                      <a:solidFill>
                        <a:srgbClr val="FFFFFF"/>
                      </a:solidFill>
                    </a:lnL>
                    <a:lnR w="25400">
                      <a:solidFill>
                        <a:srgbClr val="FFFFFF"/>
                      </a:solidFill>
                    </a:lnR>
                    <a:lnT w="25400">
                      <a:solidFill>
                        <a:srgbClr val="FFFFFF"/>
                      </a:solidFill>
                    </a:lnT>
                    <a:lnB w="25400">
                      <a:solidFill>
                        <a:srgbClr val="FFFFFF"/>
                      </a:solidFill>
                    </a:lnB>
                    <a:solidFill>
                      <a:srgbClr val="192B33">
                        <a:alpha val="61736"/>
                      </a:srgbClr>
                    </a:solidFill>
                  </a:tcPr>
                </a:tc>
                <a:tc>
                  <a:txBody>
                    <a:bodyPr/>
                    <a:lstStyle/>
                    <a:p>
                      <a:pPr defTabSz="2438400">
                        <a:defRPr b="0"/>
                      </a:pPr>
                      <a:r>
                        <a:rPr sz="2500">
                          <a:latin typeface="Avenir Book"/>
                          <a:ea typeface="Avenir Book"/>
                          <a:cs typeface="Avenir Book"/>
                          <a:sym typeface="Avenir Book"/>
                        </a:rPr>
                        <a:t>Netherland</a:t>
                      </a:r>
                    </a:p>
                  </a:txBody>
                  <a:tcPr marL="34290" marR="34290" marT="34290" marB="34290" anchor="ctr" horzOverflow="overflow">
                    <a:lnL w="25400">
                      <a:solidFill>
                        <a:srgbClr val="FFFFFF"/>
                      </a:solidFill>
                    </a:lnL>
                    <a:lnR w="25400">
                      <a:solidFill>
                        <a:srgbClr val="FFFFFF"/>
                      </a:solidFill>
                    </a:lnR>
                    <a:lnT w="25400">
                      <a:solidFill>
                        <a:srgbClr val="FFFFFF"/>
                      </a:solidFill>
                    </a:lnT>
                    <a:lnB w="25400">
                      <a:solidFill>
                        <a:srgbClr val="FFFFFF"/>
                      </a:solidFill>
                    </a:lnB>
                    <a:solidFill>
                      <a:srgbClr val="192B33">
                        <a:alpha val="21153"/>
                      </a:srgbClr>
                    </a:solidFill>
                  </a:tcPr>
                </a:tc>
                <a:tc>
                  <a:txBody>
                    <a:bodyPr/>
                    <a:lstStyle/>
                    <a:p>
                      <a:pPr marL="0" marR="0" lvl="0" indent="0" algn="ctr" defTabSz="2438400" rtl="0" eaLnBrk="1" fontAlgn="auto" latinLnBrk="0" hangingPunct="1">
                        <a:lnSpc>
                          <a:spcPct val="100000"/>
                        </a:lnSpc>
                        <a:spcBef>
                          <a:spcPts val="0"/>
                        </a:spcBef>
                        <a:spcAft>
                          <a:spcPts val="0"/>
                        </a:spcAft>
                        <a:buClrTx/>
                        <a:buSzTx/>
                        <a:buFontTx/>
                        <a:buNone/>
                        <a:tabLst/>
                        <a:defRPr b="0"/>
                      </a:pPr>
                      <a:r>
                        <a:rPr lang="en-US" altLang="zh-CN" sz="2500" dirty="0">
                          <a:latin typeface="Avenir Book"/>
                          <a:ea typeface="Avenir Book"/>
                          <a:cs typeface="Avenir Book"/>
                          <a:sym typeface="Avenir Book"/>
                        </a:rPr>
                        <a:t>Armenia</a:t>
                      </a:r>
                      <a:endParaRPr lang="en-US" sz="2500" dirty="0">
                        <a:latin typeface="Avenir Book"/>
                        <a:ea typeface="Avenir Book"/>
                        <a:cs typeface="Avenir Book"/>
                        <a:sym typeface="Avenir Book"/>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D4D9E2"/>
                    </a:solidFill>
                  </a:tcPr>
                </a:tc>
                <a:tc>
                  <a:txBody>
                    <a:bodyPr/>
                    <a:lstStyle/>
                    <a:p>
                      <a:pPr defTabSz="2438400"/>
                      <a:r>
                        <a:rPr sz="2500" b="0" dirty="0">
                          <a:latin typeface="Avenir Book"/>
                          <a:ea typeface="Avenir Book"/>
                          <a:cs typeface="Avenir Book"/>
                          <a:sym typeface="Avenir Book"/>
                        </a:rPr>
                        <a:t>Uganda</a:t>
                      </a: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D0E4E5"/>
                    </a:solidFill>
                  </a:tcPr>
                </a:tc>
                <a:tc>
                  <a:txBody>
                    <a:bodyPr/>
                    <a:lstStyle/>
                    <a:p>
                      <a:pPr defTabSz="2438400"/>
                      <a:r>
                        <a:rPr sz="2500" b="0" dirty="0">
                          <a:latin typeface="Avenir Book"/>
                          <a:ea typeface="Avenir Book"/>
                          <a:cs typeface="Avenir Book"/>
                          <a:sym typeface="Avenir Book"/>
                        </a:rPr>
                        <a:t>Canada</a:t>
                      </a: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a:solidFill>
                        <a:srgbClr val="FFFFFF"/>
                      </a:solidFill>
                    </a:lnT>
                    <a:lnB w="25400">
                      <a:solidFill>
                        <a:srgbClr val="FFFFFF"/>
                      </a:solidFill>
                    </a:lnB>
                    <a:solidFill>
                      <a:srgbClr val="EADDDC"/>
                    </a:solidFill>
                  </a:tcPr>
                </a:tc>
                <a:extLst>
                  <a:ext uri="{0D108BD9-81ED-4DB2-BD59-A6C34878D82A}">
                    <a16:rowId xmlns:a16="http://schemas.microsoft.com/office/drawing/2014/main" val="10000"/>
                  </a:ext>
                </a:extLst>
              </a:tr>
              <a:tr h="978913">
                <a:tc>
                  <a:txBody>
                    <a:bodyPr/>
                    <a:lstStyle/>
                    <a:p>
                      <a:pPr defTabSz="2438400">
                        <a:defRPr b="0"/>
                      </a:pPr>
                      <a:r>
                        <a:rPr sz="2500">
                          <a:latin typeface="Avenir Book"/>
                          <a:ea typeface="Avenir Book"/>
                          <a:cs typeface="Avenir Book"/>
                          <a:sym typeface="Avenir Book"/>
                        </a:rPr>
                        <a:t>Bulgaria </a:t>
                      </a:r>
                    </a:p>
                  </a:txBody>
                  <a:tcPr marL="34290" marR="34290" marT="34290" marB="34290" anchor="ctr" horzOverflow="overflow">
                    <a:lnL w="25400">
                      <a:solidFill>
                        <a:srgbClr val="FFFFFF"/>
                      </a:solidFill>
                    </a:lnL>
                    <a:lnR w="25400">
                      <a:solidFill>
                        <a:srgbClr val="FFFFFF"/>
                      </a:solidFill>
                    </a:lnR>
                    <a:lnT w="25400">
                      <a:solidFill>
                        <a:srgbClr val="FFFFFF"/>
                      </a:solidFill>
                    </a:lnT>
                    <a:lnB w="25400">
                      <a:solidFill>
                        <a:srgbClr val="FFFFFF"/>
                      </a:solidFill>
                    </a:lnB>
                    <a:solidFill>
                      <a:srgbClr val="192B33">
                        <a:alpha val="21153"/>
                      </a:srgbClr>
                    </a:solidFill>
                  </a:tcPr>
                </a:tc>
                <a:tc>
                  <a:txBody>
                    <a:bodyPr/>
                    <a:lstStyle/>
                    <a:p>
                      <a:pPr defTabSz="2438400"/>
                      <a:r>
                        <a:rPr sz="2500">
                          <a:latin typeface="Avenir Book"/>
                          <a:ea typeface="Avenir Book"/>
                          <a:cs typeface="Avenir Book"/>
                          <a:sym typeface="Avenir Book"/>
                        </a:rPr>
                        <a:t>Belgium</a:t>
                      </a:r>
                    </a:p>
                  </a:txBody>
                  <a:tcPr marL="34290" marR="34290" marT="34290" marB="34290" anchor="ctr" horzOverflow="overflow">
                    <a:lnL w="25400">
                      <a:solidFill>
                        <a:srgbClr val="FFFFFF"/>
                      </a:solidFill>
                    </a:lnL>
                    <a:lnR w="25400">
                      <a:solidFill>
                        <a:srgbClr val="FFFFFF"/>
                      </a:solidFill>
                    </a:lnR>
                    <a:lnT w="25400">
                      <a:solidFill>
                        <a:srgbClr val="FFFFFF"/>
                      </a:solidFill>
                    </a:lnT>
                    <a:lnB w="25400">
                      <a:solidFill>
                        <a:srgbClr val="FFFFFF"/>
                      </a:solidFill>
                    </a:lnB>
                    <a:solidFill>
                      <a:srgbClr val="192B33">
                        <a:alpha val="21153"/>
                      </a:srgbClr>
                    </a:solidFill>
                  </a:tcPr>
                </a:tc>
                <a:tc>
                  <a:txBody>
                    <a:bodyPr/>
                    <a:lstStyle/>
                    <a:p>
                      <a:pPr defTabSz="2438400"/>
                      <a:r>
                        <a:rPr sz="2500" dirty="0">
                          <a:solidFill>
                            <a:srgbClr val="FFFFFF"/>
                          </a:solidFill>
                          <a:latin typeface="Avenir Heavy"/>
                          <a:ea typeface="Avenir Heavy"/>
                          <a:cs typeface="Avenir Heavy"/>
                          <a:sym typeface="Avenir Heavy"/>
                        </a:rPr>
                        <a:t>CARIBBEAN AND THE PACIFIC  </a:t>
                      </a: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3261BA">
                        <a:alpha val="54118"/>
                      </a:srgbClr>
                    </a:solidFill>
                  </a:tcPr>
                </a:tc>
                <a:tc>
                  <a:txBody>
                    <a:bodyPr/>
                    <a:lstStyle/>
                    <a:p>
                      <a:pPr defTabSz="2438400"/>
                      <a:r>
                        <a:rPr sz="2500" dirty="0">
                          <a:latin typeface="Avenir Book"/>
                          <a:ea typeface="Avenir Book"/>
                          <a:cs typeface="Avenir Book"/>
                          <a:sym typeface="Avenir Book"/>
                        </a:rPr>
                        <a:t>Liberia</a:t>
                      </a: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2B8482">
                        <a:alpha val="21530"/>
                      </a:srgbClr>
                    </a:solidFill>
                  </a:tcPr>
                </a:tc>
                <a:tc>
                  <a:txBody>
                    <a:bodyPr/>
                    <a:lstStyle/>
                    <a:p>
                      <a:pPr defTabSz="2438400"/>
                      <a:r>
                        <a:rPr sz="2500" dirty="0">
                          <a:latin typeface="Avenir Book"/>
                          <a:ea typeface="Avenir Book"/>
                          <a:cs typeface="Avenir Book"/>
                          <a:sym typeface="Avenir Book"/>
                        </a:rPr>
                        <a:t>Colombia</a:t>
                      </a: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a:solidFill>
                        <a:srgbClr val="FFFFFF"/>
                      </a:solidFill>
                    </a:lnT>
                    <a:lnB w="25400">
                      <a:solidFill>
                        <a:srgbClr val="FFFFFF"/>
                      </a:solidFill>
                    </a:lnB>
                    <a:solidFill>
                      <a:srgbClr val="EADDDC"/>
                    </a:solidFill>
                  </a:tcPr>
                </a:tc>
                <a:extLst>
                  <a:ext uri="{0D108BD9-81ED-4DB2-BD59-A6C34878D82A}">
                    <a16:rowId xmlns:a16="http://schemas.microsoft.com/office/drawing/2014/main" val="10001"/>
                  </a:ext>
                </a:extLst>
              </a:tr>
              <a:tr h="537493">
                <a:tc>
                  <a:txBody>
                    <a:bodyPr/>
                    <a:lstStyle/>
                    <a:p>
                      <a:pPr defTabSz="2438400">
                        <a:defRPr b="0"/>
                      </a:pPr>
                      <a:r>
                        <a:rPr sz="2500">
                          <a:latin typeface="Avenir Book"/>
                          <a:ea typeface="Avenir Book"/>
                          <a:cs typeface="Avenir Book"/>
                          <a:sym typeface="Avenir Book"/>
                        </a:rPr>
                        <a:t>Czech Republic      </a:t>
                      </a:r>
                    </a:p>
                  </a:txBody>
                  <a:tcPr marL="34290" marR="34290" marT="34290" marB="34290" anchor="ctr" horzOverflow="overflow">
                    <a:lnL w="25400">
                      <a:solidFill>
                        <a:srgbClr val="FFFFFF"/>
                      </a:solidFill>
                    </a:lnL>
                    <a:lnR w="25400">
                      <a:solidFill>
                        <a:srgbClr val="FFFFFF"/>
                      </a:solidFill>
                    </a:lnR>
                    <a:lnT w="25400">
                      <a:solidFill>
                        <a:srgbClr val="FFFFFF"/>
                      </a:solidFill>
                    </a:lnT>
                    <a:lnB w="25400">
                      <a:solidFill>
                        <a:srgbClr val="FFFFFF"/>
                      </a:solidFill>
                    </a:lnB>
                    <a:solidFill>
                      <a:srgbClr val="192B33">
                        <a:alpha val="21153"/>
                      </a:srgbClr>
                    </a:solidFill>
                  </a:tcPr>
                </a:tc>
                <a:tc>
                  <a:txBody>
                    <a:bodyPr/>
                    <a:lstStyle/>
                    <a:p>
                      <a:pPr defTabSz="2438400"/>
                      <a:r>
                        <a:rPr sz="2500">
                          <a:latin typeface="Avenir Book"/>
                          <a:ea typeface="Avenir Book"/>
                          <a:cs typeface="Avenir Book"/>
                          <a:sym typeface="Avenir Book"/>
                        </a:rPr>
                        <a:t>Romania</a:t>
                      </a:r>
                    </a:p>
                  </a:txBody>
                  <a:tcPr marL="34290" marR="34290" marT="34290" marB="34290" anchor="ctr" horzOverflow="overflow">
                    <a:lnL w="25400">
                      <a:solidFill>
                        <a:srgbClr val="FFFFFF"/>
                      </a:solidFill>
                    </a:lnL>
                    <a:lnR w="25400">
                      <a:solidFill>
                        <a:srgbClr val="FFFFFF"/>
                      </a:solidFill>
                    </a:lnR>
                    <a:lnT w="25400">
                      <a:solidFill>
                        <a:srgbClr val="FFFFFF"/>
                      </a:solidFill>
                    </a:lnT>
                    <a:lnB w="25400">
                      <a:solidFill>
                        <a:srgbClr val="FFFFFF"/>
                      </a:solidFill>
                    </a:lnB>
                    <a:solidFill>
                      <a:srgbClr val="192B33">
                        <a:alpha val="21153"/>
                      </a:srgbClr>
                    </a:solidFill>
                  </a:tcPr>
                </a:tc>
                <a:tc>
                  <a:txBody>
                    <a:bodyPr/>
                    <a:lstStyle/>
                    <a:p>
                      <a:pPr defTabSz="2438400"/>
                      <a:r>
                        <a:rPr sz="2500" dirty="0">
                          <a:latin typeface="Avenir Book"/>
                          <a:ea typeface="Avenir Book"/>
                          <a:cs typeface="Avenir Book"/>
                          <a:sym typeface="Avenir Book"/>
                        </a:rPr>
                        <a:t>Barbados</a:t>
                      </a: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4776B8">
                        <a:alpha val="21961"/>
                      </a:srgbClr>
                    </a:solidFill>
                  </a:tcPr>
                </a:tc>
                <a:tc>
                  <a:txBody>
                    <a:bodyPr/>
                    <a:lstStyle/>
                    <a:p>
                      <a:pPr defTabSz="2438400"/>
                      <a:r>
                        <a:rPr sz="2500" dirty="0">
                          <a:latin typeface="Avenir Book"/>
                          <a:ea typeface="Avenir Book"/>
                          <a:cs typeface="Avenir Book"/>
                          <a:sym typeface="Avenir Book"/>
                        </a:rPr>
                        <a:t>Guinea</a:t>
                      </a: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2B8482">
                        <a:alpha val="21530"/>
                      </a:srgbClr>
                    </a:solidFill>
                  </a:tcPr>
                </a:tc>
                <a:tc>
                  <a:txBody>
                    <a:bodyPr/>
                    <a:lstStyle/>
                    <a:p>
                      <a:pPr defTabSz="2438400"/>
                      <a:r>
                        <a:rPr sz="2500" dirty="0">
                          <a:latin typeface="Avenir Book"/>
                          <a:ea typeface="Avenir Book"/>
                          <a:cs typeface="Avenir Book"/>
                          <a:sym typeface="Avenir Book"/>
                        </a:rPr>
                        <a:t>El Salvador</a:t>
                      </a: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a:solidFill>
                        <a:srgbClr val="FFFFFF"/>
                      </a:solidFill>
                    </a:lnT>
                    <a:lnB w="25400">
                      <a:solidFill>
                        <a:srgbClr val="FFFFFF"/>
                      </a:solidFill>
                    </a:lnB>
                    <a:solidFill>
                      <a:srgbClr val="EADDDC"/>
                    </a:solidFill>
                  </a:tcPr>
                </a:tc>
                <a:extLst>
                  <a:ext uri="{0D108BD9-81ED-4DB2-BD59-A6C34878D82A}">
                    <a16:rowId xmlns:a16="http://schemas.microsoft.com/office/drawing/2014/main" val="10002"/>
                  </a:ext>
                </a:extLst>
              </a:tr>
              <a:tr h="537493">
                <a:tc>
                  <a:txBody>
                    <a:bodyPr/>
                    <a:lstStyle/>
                    <a:p>
                      <a:pPr defTabSz="2438400">
                        <a:defRPr b="0"/>
                      </a:pPr>
                      <a:r>
                        <a:rPr sz="2500">
                          <a:latin typeface="Avenir Book"/>
                          <a:ea typeface="Avenir Book"/>
                          <a:cs typeface="Avenir Book"/>
                          <a:sym typeface="Avenir Book"/>
                        </a:rPr>
                        <a:t>Cyprus</a:t>
                      </a:r>
                    </a:p>
                  </a:txBody>
                  <a:tcPr marL="34290" marR="34290" marT="34290" marB="34290" anchor="ctr" horzOverflow="overflow">
                    <a:lnL w="25400">
                      <a:solidFill>
                        <a:srgbClr val="FFFFFF"/>
                      </a:solidFill>
                    </a:lnL>
                    <a:lnR w="25400">
                      <a:solidFill>
                        <a:srgbClr val="FFFFFF"/>
                      </a:solidFill>
                    </a:lnR>
                    <a:lnT w="25400">
                      <a:solidFill>
                        <a:srgbClr val="FFFFFF"/>
                      </a:solidFill>
                    </a:lnT>
                    <a:lnB w="25400">
                      <a:solidFill>
                        <a:srgbClr val="FFFFFF"/>
                      </a:solidFill>
                    </a:lnB>
                    <a:solidFill>
                      <a:srgbClr val="192B33">
                        <a:alpha val="21153"/>
                      </a:srgbClr>
                    </a:solidFill>
                  </a:tcPr>
                </a:tc>
                <a:tc>
                  <a:txBody>
                    <a:bodyPr/>
                    <a:lstStyle/>
                    <a:p>
                      <a:pPr defTabSz="2438400"/>
                      <a:r>
                        <a:rPr sz="2500">
                          <a:latin typeface="Avenir Book"/>
                          <a:ea typeface="Avenir Book"/>
                          <a:cs typeface="Avenir Book"/>
                          <a:sym typeface="Avenir Book"/>
                        </a:rPr>
                        <a:t>Slovakia</a:t>
                      </a:r>
                    </a:p>
                  </a:txBody>
                  <a:tcPr marL="34290" marR="34290" marT="34290" marB="34290" anchor="ctr" horzOverflow="overflow">
                    <a:lnL w="25400">
                      <a:solidFill>
                        <a:srgbClr val="FFFFFF"/>
                      </a:solidFill>
                    </a:lnL>
                    <a:lnR w="25400">
                      <a:solidFill>
                        <a:srgbClr val="FFFFFF"/>
                      </a:solidFill>
                    </a:lnR>
                    <a:lnT w="25400">
                      <a:solidFill>
                        <a:srgbClr val="FFFFFF"/>
                      </a:solidFill>
                    </a:lnT>
                    <a:lnB w="25400">
                      <a:solidFill>
                        <a:srgbClr val="FFFFFF"/>
                      </a:solidFill>
                    </a:lnB>
                    <a:solidFill>
                      <a:srgbClr val="192B33">
                        <a:alpha val="21153"/>
                      </a:srgbClr>
                    </a:solidFill>
                  </a:tcPr>
                </a:tc>
                <a:tc>
                  <a:txBody>
                    <a:bodyPr/>
                    <a:lstStyle/>
                    <a:p>
                      <a:pPr defTabSz="2438400"/>
                      <a:r>
                        <a:rPr sz="2500" dirty="0">
                          <a:latin typeface="Avenir Book"/>
                          <a:ea typeface="Avenir Book"/>
                          <a:cs typeface="Avenir Book"/>
                          <a:sym typeface="Avenir Book"/>
                        </a:rPr>
                        <a:t>Dominica </a:t>
                      </a: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4776B8">
                        <a:alpha val="21961"/>
                      </a:srgbClr>
                    </a:solidFill>
                  </a:tcPr>
                </a:tc>
                <a:tc>
                  <a:txBody>
                    <a:bodyPr/>
                    <a:lstStyle/>
                    <a:p>
                      <a:pPr defTabSz="2438400"/>
                      <a:r>
                        <a:rPr sz="2500" dirty="0">
                          <a:latin typeface="Avenir Book"/>
                          <a:ea typeface="Avenir Book"/>
                          <a:cs typeface="Avenir Book"/>
                          <a:sym typeface="Avenir Book"/>
                        </a:rPr>
                        <a:t>Burundi</a:t>
                      </a: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2B8482">
                        <a:alpha val="21530"/>
                      </a:srgbClr>
                    </a:solidFill>
                  </a:tcPr>
                </a:tc>
                <a:tc>
                  <a:txBody>
                    <a:bodyPr/>
                    <a:lstStyle/>
                    <a:p>
                      <a:pPr defTabSz="2438400"/>
                      <a:r>
                        <a:rPr sz="2500" dirty="0">
                          <a:latin typeface="Avenir Book"/>
                          <a:ea typeface="Avenir Book"/>
                          <a:cs typeface="Avenir Book"/>
                          <a:sym typeface="Avenir Book"/>
                        </a:rPr>
                        <a:t>Uruguay</a:t>
                      </a: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a:solidFill>
                        <a:srgbClr val="FFFFFF"/>
                      </a:solidFill>
                    </a:lnT>
                    <a:lnB w="25400">
                      <a:solidFill>
                        <a:srgbClr val="FFFFFF"/>
                      </a:solidFill>
                    </a:lnB>
                    <a:solidFill>
                      <a:srgbClr val="EADDDC"/>
                    </a:solidFill>
                  </a:tcPr>
                </a:tc>
                <a:extLst>
                  <a:ext uri="{0D108BD9-81ED-4DB2-BD59-A6C34878D82A}">
                    <a16:rowId xmlns:a16="http://schemas.microsoft.com/office/drawing/2014/main" val="10003"/>
                  </a:ext>
                </a:extLst>
              </a:tr>
              <a:tr h="978913">
                <a:tc>
                  <a:txBody>
                    <a:bodyPr/>
                    <a:lstStyle/>
                    <a:p>
                      <a:pPr defTabSz="2438400">
                        <a:defRPr b="0"/>
                      </a:pPr>
                      <a:r>
                        <a:rPr sz="2500">
                          <a:latin typeface="Avenir Book"/>
                          <a:ea typeface="Avenir Book"/>
                          <a:cs typeface="Avenir Book"/>
                          <a:sym typeface="Avenir Book"/>
                        </a:rPr>
                        <a:t>Denmark</a:t>
                      </a:r>
                    </a:p>
                  </a:txBody>
                  <a:tcPr marL="34290" marR="34290" marT="34290" marB="34290" anchor="ctr" horzOverflow="overflow">
                    <a:lnL w="25400">
                      <a:solidFill>
                        <a:srgbClr val="FFFFFF"/>
                      </a:solidFill>
                    </a:lnL>
                    <a:lnR w="25400">
                      <a:solidFill>
                        <a:srgbClr val="FFFFFF"/>
                      </a:solidFill>
                    </a:lnR>
                    <a:lnT w="25400">
                      <a:solidFill>
                        <a:srgbClr val="FFFFFF"/>
                      </a:solidFill>
                    </a:lnT>
                    <a:lnB w="25400">
                      <a:solidFill>
                        <a:srgbClr val="FFFFFF"/>
                      </a:solidFill>
                    </a:lnB>
                    <a:solidFill>
                      <a:srgbClr val="192B33">
                        <a:alpha val="21153"/>
                      </a:srgbClr>
                    </a:solidFill>
                  </a:tcPr>
                </a:tc>
                <a:tc>
                  <a:txBody>
                    <a:bodyPr/>
                    <a:lstStyle/>
                    <a:p>
                      <a:pPr defTabSz="2438400"/>
                      <a:r>
                        <a:rPr sz="2500">
                          <a:latin typeface="Avenir Book"/>
                          <a:ea typeface="Avenir Book"/>
                          <a:cs typeface="Avenir Book"/>
                          <a:sym typeface="Avenir Book"/>
                        </a:rPr>
                        <a:t>Spain</a:t>
                      </a:r>
                    </a:p>
                  </a:txBody>
                  <a:tcPr marL="34290" marR="34290" marT="34290" marB="34290" anchor="ctr" horzOverflow="overflow">
                    <a:lnL w="25400">
                      <a:solidFill>
                        <a:srgbClr val="FFFFFF"/>
                      </a:solidFill>
                    </a:lnL>
                    <a:lnR w="25400">
                      <a:solidFill>
                        <a:srgbClr val="FFFFFF"/>
                      </a:solidFill>
                    </a:lnR>
                    <a:lnT w="25400">
                      <a:solidFill>
                        <a:srgbClr val="FFFFFF"/>
                      </a:solidFill>
                    </a:lnT>
                    <a:lnB w="25400">
                      <a:solidFill>
                        <a:srgbClr val="FFFFFF"/>
                      </a:solidFill>
                    </a:lnB>
                    <a:solidFill>
                      <a:srgbClr val="192B33">
                        <a:alpha val="21153"/>
                      </a:srgbClr>
                    </a:solidFill>
                  </a:tcPr>
                </a:tc>
                <a:tc>
                  <a:txBody>
                    <a:bodyPr/>
                    <a:lstStyle/>
                    <a:p>
                      <a:pPr defTabSz="2438400"/>
                      <a:r>
                        <a:rPr sz="2500" dirty="0">
                          <a:latin typeface="Avenir Book"/>
                          <a:ea typeface="Avenir Book"/>
                          <a:cs typeface="Avenir Book"/>
                          <a:sym typeface="Avenir Book"/>
                        </a:rPr>
                        <a:t>Saint Vincent and the Grenadines</a:t>
                      </a: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4776B8">
                        <a:alpha val="21961"/>
                      </a:srgbClr>
                    </a:solidFill>
                  </a:tcPr>
                </a:tc>
                <a:tc>
                  <a:txBody>
                    <a:bodyPr/>
                    <a:lstStyle/>
                    <a:p>
                      <a:pPr defTabSz="2438400"/>
                      <a:r>
                        <a:rPr sz="2500" dirty="0">
                          <a:latin typeface="Avenir Book"/>
                          <a:ea typeface="Avenir Book"/>
                          <a:cs typeface="Avenir Book"/>
                          <a:sym typeface="Avenir Book"/>
                        </a:rPr>
                        <a:t>Cape Verde</a:t>
                      </a: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cap="flat" cmpd="sng" algn="ctr">
                      <a:solidFill>
                        <a:srgbClr val="FFFFFF"/>
                      </a:solidFill>
                      <a:prstDash val="solid"/>
                      <a:round/>
                      <a:headEnd type="none" w="med" len="med"/>
                      <a:tailEnd type="none" w="med" len="med"/>
                    </a:lnB>
                    <a:solidFill>
                      <a:srgbClr val="2B8482">
                        <a:alpha val="21530"/>
                      </a:srgbClr>
                    </a:solidFill>
                  </a:tcPr>
                </a:tc>
                <a:tc>
                  <a:txBody>
                    <a:bodyPr/>
                    <a:lstStyle/>
                    <a:p>
                      <a:pPr defTabSz="2438400"/>
                      <a:r>
                        <a:rPr sz="2500" dirty="0">
                          <a:latin typeface="Avenir Book"/>
                          <a:ea typeface="Avenir Book"/>
                          <a:cs typeface="Avenir Book"/>
                          <a:sym typeface="Avenir Book"/>
                        </a:rPr>
                        <a:t>Nicaragua</a:t>
                      </a: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a:solidFill>
                        <a:srgbClr val="FFFFFF"/>
                      </a:solidFill>
                    </a:lnT>
                    <a:lnB w="25400">
                      <a:solidFill>
                        <a:srgbClr val="FFFFFF"/>
                      </a:solidFill>
                    </a:lnB>
                    <a:solidFill>
                      <a:srgbClr val="D5C0BF">
                        <a:alpha val="54033"/>
                      </a:srgbClr>
                    </a:solidFill>
                  </a:tcPr>
                </a:tc>
                <a:extLst>
                  <a:ext uri="{0D108BD9-81ED-4DB2-BD59-A6C34878D82A}">
                    <a16:rowId xmlns:a16="http://schemas.microsoft.com/office/drawing/2014/main" val="10004"/>
                  </a:ext>
                </a:extLst>
              </a:tr>
              <a:tr h="537493">
                <a:tc>
                  <a:txBody>
                    <a:bodyPr/>
                    <a:lstStyle/>
                    <a:p>
                      <a:pPr defTabSz="2438400">
                        <a:defRPr b="0"/>
                      </a:pPr>
                      <a:r>
                        <a:rPr sz="2500">
                          <a:latin typeface="Avenir Book"/>
                          <a:ea typeface="Avenir Book"/>
                          <a:cs typeface="Avenir Book"/>
                          <a:sym typeface="Avenir Book"/>
                        </a:rPr>
                        <a:t>Finland</a:t>
                      </a:r>
                    </a:p>
                  </a:txBody>
                  <a:tcPr marL="34290" marR="34290" marT="34290" marB="34290" anchor="ctr" horzOverflow="overflow">
                    <a:lnL w="25400">
                      <a:solidFill>
                        <a:srgbClr val="FFFFFF"/>
                      </a:solidFill>
                    </a:lnL>
                    <a:lnR w="25400">
                      <a:solidFill>
                        <a:srgbClr val="FFFFFF"/>
                      </a:solidFill>
                    </a:lnR>
                    <a:lnT w="25400">
                      <a:solidFill>
                        <a:srgbClr val="FFFFFF"/>
                      </a:solidFill>
                    </a:lnT>
                    <a:lnB w="25400">
                      <a:solidFill>
                        <a:srgbClr val="FFFFFF"/>
                      </a:solidFill>
                    </a:lnB>
                    <a:solidFill>
                      <a:srgbClr val="192B33">
                        <a:alpha val="21153"/>
                      </a:srgbClr>
                    </a:solidFill>
                  </a:tcPr>
                </a:tc>
                <a:tc>
                  <a:txBody>
                    <a:bodyPr/>
                    <a:lstStyle/>
                    <a:p>
                      <a:pPr defTabSz="2438400"/>
                      <a:r>
                        <a:rPr sz="2500">
                          <a:latin typeface="Avenir Book"/>
                          <a:ea typeface="Avenir Book"/>
                          <a:cs typeface="Avenir Book"/>
                          <a:sym typeface="Avenir Book"/>
                        </a:rPr>
                        <a:t>Sweden</a:t>
                      </a:r>
                    </a:p>
                  </a:txBody>
                  <a:tcPr marL="34290" marR="34290" marT="34290" marB="34290" anchor="ctr" horzOverflow="overflow">
                    <a:lnL w="25400">
                      <a:solidFill>
                        <a:srgbClr val="FFFFFF"/>
                      </a:solidFill>
                    </a:lnL>
                    <a:lnR w="25400">
                      <a:solidFill>
                        <a:srgbClr val="FFFFFF"/>
                      </a:solidFill>
                    </a:lnR>
                    <a:lnT w="25400">
                      <a:solidFill>
                        <a:srgbClr val="FFFFFF"/>
                      </a:solidFill>
                    </a:lnT>
                    <a:lnB w="25400">
                      <a:solidFill>
                        <a:srgbClr val="FFFFFF"/>
                      </a:solidFill>
                    </a:lnB>
                    <a:solidFill>
                      <a:srgbClr val="192B33">
                        <a:alpha val="21153"/>
                      </a:srgbClr>
                    </a:solidFill>
                  </a:tcPr>
                </a:tc>
                <a:tc>
                  <a:txBody>
                    <a:bodyPr/>
                    <a:lstStyle/>
                    <a:p>
                      <a:pPr defTabSz="2438400"/>
                      <a:r>
                        <a:rPr sz="2500" dirty="0">
                          <a:latin typeface="Avenir Book"/>
                          <a:ea typeface="Avenir Book"/>
                          <a:cs typeface="Avenir Book"/>
                          <a:sym typeface="Avenir Book"/>
                        </a:rPr>
                        <a:t>Tonga</a:t>
                      </a: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4776B8">
                        <a:alpha val="21961"/>
                      </a:srgbClr>
                    </a:solidFill>
                  </a:tcPr>
                </a:tc>
                <a:tc>
                  <a:txBody>
                    <a:bodyPr/>
                    <a:lstStyle/>
                    <a:p>
                      <a:pPr defTabSz="2438400"/>
                      <a:r>
                        <a:rPr sz="2500" dirty="0">
                          <a:solidFill>
                            <a:srgbClr val="FFFFFF"/>
                          </a:solidFill>
                          <a:latin typeface="Avenir Heavy"/>
                          <a:ea typeface="Avenir Heavy"/>
                          <a:cs typeface="Avenir Heavy"/>
                          <a:sym typeface="Avenir Heavy"/>
                        </a:rPr>
                        <a:t>ARAB STATES</a:t>
                      </a: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a:solidFill>
                        <a:srgbClr val="FFFFFF"/>
                      </a:solidFill>
                    </a:lnB>
                    <a:solidFill>
                      <a:srgbClr val="8F99C3"/>
                    </a:solidFill>
                  </a:tcPr>
                </a:tc>
                <a:tc>
                  <a:txBody>
                    <a:bodyPr/>
                    <a:lstStyle/>
                    <a:p>
                      <a:pPr defTabSz="2438400"/>
                      <a:r>
                        <a:rPr sz="2500" dirty="0">
                          <a:latin typeface="Avenir Book"/>
                          <a:ea typeface="Avenir Book"/>
                          <a:cs typeface="Avenir Book"/>
                          <a:sym typeface="Avenir Book"/>
                        </a:rPr>
                        <a:t>Panama</a:t>
                      </a: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a:solidFill>
                        <a:srgbClr val="FFFFFF"/>
                      </a:solidFill>
                    </a:lnT>
                    <a:lnB w="25400" cap="flat" cmpd="sng" algn="ctr">
                      <a:solidFill>
                        <a:srgbClr val="FFFFFF"/>
                      </a:solidFill>
                      <a:prstDash val="solid"/>
                      <a:round/>
                      <a:headEnd type="none" w="med" len="med"/>
                      <a:tailEnd type="none" w="med" len="med"/>
                    </a:lnB>
                    <a:solidFill>
                      <a:srgbClr val="D5C0BF">
                        <a:alpha val="54033"/>
                      </a:srgbClr>
                    </a:solidFill>
                  </a:tcPr>
                </a:tc>
                <a:extLst>
                  <a:ext uri="{0D108BD9-81ED-4DB2-BD59-A6C34878D82A}">
                    <a16:rowId xmlns:a16="http://schemas.microsoft.com/office/drawing/2014/main" val="10005"/>
                  </a:ext>
                </a:extLst>
              </a:tr>
              <a:tr h="656388">
                <a:tc>
                  <a:txBody>
                    <a:bodyPr/>
                    <a:lstStyle/>
                    <a:p>
                      <a:pPr defTabSz="2438400">
                        <a:defRPr b="0"/>
                      </a:pPr>
                      <a:r>
                        <a:rPr sz="2500">
                          <a:latin typeface="Avenir Book"/>
                          <a:ea typeface="Avenir Book"/>
                          <a:cs typeface="Avenir Book"/>
                          <a:sym typeface="Avenir Book"/>
                        </a:rPr>
                        <a:t>Luxembourg</a:t>
                      </a:r>
                    </a:p>
                  </a:txBody>
                  <a:tcPr marL="34290" marR="34290" marT="34290" marB="34290" anchor="ctr" horzOverflow="overflow">
                    <a:lnL w="25400">
                      <a:solidFill>
                        <a:srgbClr val="FFFFFF"/>
                      </a:solidFill>
                    </a:lnL>
                    <a:lnR w="25400">
                      <a:solidFill>
                        <a:srgbClr val="FFFFFF"/>
                      </a:solidFill>
                    </a:lnR>
                    <a:lnT w="25400">
                      <a:solidFill>
                        <a:srgbClr val="FFFFFF"/>
                      </a:solidFill>
                    </a:lnT>
                    <a:lnB w="25400" cap="flat" cmpd="sng" algn="ctr">
                      <a:solidFill>
                        <a:srgbClr val="FFFFFF"/>
                      </a:solidFill>
                      <a:prstDash val="solid"/>
                      <a:round/>
                      <a:headEnd type="none" w="med" len="med"/>
                      <a:tailEnd type="none" w="med" len="med"/>
                    </a:lnB>
                    <a:solidFill>
                      <a:srgbClr val="192B33">
                        <a:alpha val="21153"/>
                      </a:srgbClr>
                    </a:solidFill>
                  </a:tcPr>
                </a:tc>
                <a:tc>
                  <a:txBody>
                    <a:bodyPr/>
                    <a:lstStyle/>
                    <a:p>
                      <a:pPr defTabSz="2438400"/>
                      <a:r>
                        <a:rPr sz="2500">
                          <a:latin typeface="Avenir Book"/>
                          <a:ea typeface="Avenir Book"/>
                          <a:cs typeface="Avenir Book"/>
                          <a:sym typeface="Avenir Book"/>
                        </a:rPr>
                        <a:t>Switzerland</a:t>
                      </a:r>
                    </a:p>
                  </a:txBody>
                  <a:tcPr marL="34290" marR="34290" marT="34290" marB="34290" anchor="ctr" horzOverflow="overflow">
                    <a:lnL w="25400">
                      <a:solidFill>
                        <a:srgbClr val="FFFFFF"/>
                      </a:solidFill>
                    </a:lnL>
                    <a:lnR w="25400">
                      <a:solidFill>
                        <a:srgbClr val="FFFFFF"/>
                      </a:solidFill>
                    </a:lnR>
                    <a:lnT w="25400">
                      <a:solidFill>
                        <a:srgbClr val="FFFFFF"/>
                      </a:solidFill>
                    </a:lnT>
                    <a:lnB w="25400" cap="flat" cmpd="sng" algn="ctr">
                      <a:solidFill>
                        <a:srgbClr val="FFFFFF"/>
                      </a:solidFill>
                      <a:prstDash val="solid"/>
                      <a:round/>
                      <a:headEnd type="none" w="med" len="med"/>
                      <a:tailEnd type="none" w="med" len="med"/>
                    </a:lnB>
                    <a:solidFill>
                      <a:srgbClr val="192B33">
                        <a:alpha val="21153"/>
                      </a:srgbClr>
                    </a:solidFill>
                  </a:tcPr>
                </a:tc>
                <a:tc>
                  <a:txBody>
                    <a:bodyPr/>
                    <a:lstStyle/>
                    <a:p>
                      <a:pPr marL="0" marR="0" lvl="0" indent="0" algn="ctr" defTabSz="2438400" rtl="0" eaLnBrk="1" fontAlgn="auto" latinLnBrk="0" hangingPunct="1">
                        <a:lnSpc>
                          <a:spcPct val="100000"/>
                        </a:lnSpc>
                        <a:spcBef>
                          <a:spcPts val="0"/>
                        </a:spcBef>
                        <a:spcAft>
                          <a:spcPts val="0"/>
                        </a:spcAft>
                        <a:buClrTx/>
                        <a:buSzTx/>
                        <a:buFontTx/>
                        <a:buNone/>
                        <a:tabLst/>
                        <a:defRPr/>
                      </a:pPr>
                      <a:r>
                        <a:rPr lang="en-US" sz="2500" dirty="0">
                          <a:solidFill>
                            <a:srgbClr val="FFFFFF"/>
                          </a:solidFill>
                          <a:latin typeface="Avenir Heavy"/>
                          <a:ea typeface="Avenir Heavy"/>
                          <a:cs typeface="Avenir Heavy"/>
                          <a:sym typeface="Avenir Heavy"/>
                        </a:rPr>
                        <a:t>ASIA</a:t>
                      </a: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cap="flat" cmpd="sng" algn="ctr">
                      <a:solidFill>
                        <a:srgbClr val="FFFFFF"/>
                      </a:solidFill>
                      <a:prstDash val="solid"/>
                      <a:round/>
                      <a:headEnd type="none" w="med" len="med"/>
                      <a:tailEnd type="none" w="med" len="med"/>
                    </a:lnB>
                    <a:solidFill>
                      <a:srgbClr val="3E85AF">
                        <a:alpha val="78810"/>
                      </a:srgbClr>
                    </a:solidFill>
                  </a:tcPr>
                </a:tc>
                <a:tc>
                  <a:txBody>
                    <a:bodyPr/>
                    <a:lstStyle/>
                    <a:p>
                      <a:pPr defTabSz="2438400"/>
                      <a:r>
                        <a:rPr sz="2500" dirty="0">
                          <a:latin typeface="Avenir Book"/>
                          <a:ea typeface="Avenir Book"/>
                          <a:cs typeface="Avenir Book"/>
                          <a:sym typeface="Avenir Book"/>
                        </a:rPr>
                        <a:t>Lebanon</a:t>
                      </a: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cap="flat" cmpd="sng" algn="ctr">
                      <a:solidFill>
                        <a:srgbClr val="FFFFFF"/>
                      </a:solidFill>
                      <a:prstDash val="solid"/>
                      <a:round/>
                      <a:headEnd type="none" w="med" len="med"/>
                      <a:tailEnd type="none" w="med" len="med"/>
                    </a:lnB>
                    <a:solidFill>
                      <a:srgbClr val="DBDEEC"/>
                    </a:solidFill>
                  </a:tcPr>
                </a:tc>
                <a:tc>
                  <a:txBody>
                    <a:bodyPr/>
                    <a:lstStyle/>
                    <a:p>
                      <a:pPr defTabSz="2438400"/>
                      <a:r>
                        <a:rPr sz="2500" dirty="0">
                          <a:latin typeface="Avenir Book"/>
                          <a:ea typeface="Avenir Book"/>
                          <a:cs typeface="Avenir Book"/>
                          <a:sym typeface="Avenir Book"/>
                        </a:rPr>
                        <a:t>Peru</a:t>
                      </a: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a:solidFill>
                        <a:srgbClr val="FFFFFF"/>
                      </a:solidFill>
                    </a:lnT>
                    <a:lnB w="25400">
                      <a:solidFill>
                        <a:srgbClr val="FFFFFF"/>
                      </a:solidFill>
                    </a:lnB>
                    <a:solidFill>
                      <a:srgbClr val="D5C0BF">
                        <a:alpha val="54033"/>
                      </a:srgbClr>
                    </a:solidFill>
                  </a:tcPr>
                </a:tc>
                <a:extLst>
                  <a:ext uri="{0D108BD9-81ED-4DB2-BD59-A6C34878D82A}">
                    <a16:rowId xmlns:a16="http://schemas.microsoft.com/office/drawing/2014/main" val="10006"/>
                  </a:ext>
                </a:extLst>
              </a:tr>
              <a:tr h="614083">
                <a:tc>
                  <a:txBody>
                    <a:bodyPr/>
                    <a:lstStyle/>
                    <a:p>
                      <a:pPr defTabSz="2438400">
                        <a:defRPr b="0"/>
                      </a:pPr>
                      <a:r>
                        <a:rPr sz="2500" dirty="0">
                          <a:latin typeface="Avenir Book"/>
                          <a:ea typeface="Avenir Book"/>
                          <a:cs typeface="Avenir Book"/>
                          <a:sym typeface="Avenir Book"/>
                        </a:rPr>
                        <a:t>Hungary</a:t>
                      </a: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cap="flat" cmpd="sng" algn="ctr">
                      <a:solidFill>
                        <a:srgbClr val="FFFFFF"/>
                      </a:solidFill>
                      <a:prstDash val="solid"/>
                      <a:round/>
                      <a:headEnd type="none" w="med" len="med"/>
                      <a:tailEnd type="none" w="med" len="med"/>
                    </a:lnB>
                    <a:solidFill>
                      <a:srgbClr val="192B33">
                        <a:alpha val="21153"/>
                      </a:srgbClr>
                    </a:solidFill>
                  </a:tcPr>
                </a:tc>
                <a:tc>
                  <a:txBody>
                    <a:bodyPr/>
                    <a:lstStyle/>
                    <a:p>
                      <a:pPr defTabSz="2438400"/>
                      <a:r>
                        <a:rPr sz="2500" dirty="0">
                          <a:latin typeface="Avenir Book"/>
                          <a:ea typeface="Avenir Book"/>
                          <a:cs typeface="Avenir Book"/>
                          <a:sym typeface="Avenir Book"/>
                        </a:rPr>
                        <a:t>Iceland</a:t>
                      </a: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cap="flat" cmpd="sng" algn="ctr">
                      <a:solidFill>
                        <a:srgbClr val="FFFFFF"/>
                      </a:solidFill>
                      <a:prstDash val="solid"/>
                      <a:round/>
                      <a:headEnd type="none" w="med" len="med"/>
                      <a:tailEnd type="none" w="med" len="med"/>
                    </a:lnB>
                    <a:solidFill>
                      <a:srgbClr val="192B33">
                        <a:alpha val="21153"/>
                      </a:srgbClr>
                    </a:solidFill>
                  </a:tcPr>
                </a:tc>
                <a:tc>
                  <a:txBody>
                    <a:bodyPr/>
                    <a:lstStyle/>
                    <a:p>
                      <a:pPr defTabSz="2438400"/>
                      <a:r>
                        <a:rPr sz="2500" dirty="0">
                          <a:latin typeface="Avenir Book"/>
                          <a:ea typeface="Avenir Book"/>
                          <a:cs typeface="Avenir Book"/>
                          <a:sym typeface="Avenir Book"/>
                        </a:rPr>
                        <a:t>India</a:t>
                      </a: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cap="flat" cmpd="sng" algn="ctr">
                      <a:solidFill>
                        <a:srgbClr val="FFFFFF"/>
                      </a:solidFill>
                      <a:prstDash val="solid"/>
                      <a:round/>
                      <a:headEnd type="none" w="med" len="med"/>
                      <a:tailEnd type="none" w="med" len="med"/>
                    </a:lnB>
                    <a:solidFill>
                      <a:srgbClr val="3A7DA5">
                        <a:alpha val="26966"/>
                      </a:srgbClr>
                    </a:solidFill>
                  </a:tcPr>
                </a:tc>
                <a:tc>
                  <a:txBody>
                    <a:bodyPr/>
                    <a:lstStyle/>
                    <a:p>
                      <a:pPr defTabSz="2438400"/>
                      <a:r>
                        <a:rPr sz="2500" dirty="0">
                          <a:latin typeface="Avenir Book"/>
                          <a:ea typeface="Avenir Book"/>
                          <a:cs typeface="Avenir Book"/>
                          <a:sym typeface="Avenir Book"/>
                        </a:rPr>
                        <a:t>Kuwait</a:t>
                      </a: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cap="flat" cmpd="sng" algn="ctr">
                      <a:solidFill>
                        <a:srgbClr val="FFFFFF"/>
                      </a:solidFill>
                      <a:prstDash val="solid"/>
                      <a:round/>
                      <a:headEnd type="none" w="med" len="med"/>
                      <a:tailEnd type="none" w="med" len="med"/>
                    </a:lnB>
                    <a:solidFill>
                      <a:srgbClr val="DBDEEC"/>
                    </a:solidFill>
                  </a:tcPr>
                </a:tc>
                <a:tc>
                  <a:txBody>
                    <a:bodyPr/>
                    <a:lstStyle/>
                    <a:p>
                      <a:pPr defTabSz="2438400"/>
                      <a:r>
                        <a:rPr sz="2500" dirty="0">
                          <a:latin typeface="Avenir Book"/>
                          <a:ea typeface="Avenir Book"/>
                          <a:cs typeface="Avenir Book"/>
                          <a:sym typeface="Avenir Book"/>
                        </a:rPr>
                        <a:t>Venezuela</a:t>
                      </a: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a:solidFill>
                        <a:srgbClr val="FFFFFF"/>
                      </a:solidFill>
                    </a:lnT>
                    <a:lnB w="25400" cap="flat" cmpd="sng" algn="ctr">
                      <a:solidFill>
                        <a:srgbClr val="FFFFFF"/>
                      </a:solidFill>
                      <a:prstDash val="solid"/>
                      <a:round/>
                      <a:headEnd type="none" w="med" len="med"/>
                      <a:tailEnd type="none" w="med" len="med"/>
                    </a:lnB>
                    <a:solidFill>
                      <a:srgbClr val="D5C0BF">
                        <a:alpha val="54033"/>
                      </a:srgbClr>
                    </a:solidFill>
                  </a:tcPr>
                </a:tc>
                <a:extLst>
                  <a:ext uri="{0D108BD9-81ED-4DB2-BD59-A6C34878D82A}">
                    <a16:rowId xmlns:a16="http://schemas.microsoft.com/office/drawing/2014/main" val="1321834258"/>
                  </a:ext>
                </a:extLst>
              </a:tr>
              <a:tr h="614083">
                <a:tc>
                  <a:txBody>
                    <a:bodyPr/>
                    <a:lstStyle/>
                    <a:p>
                      <a:pPr defTabSz="2438400">
                        <a:defRPr b="0"/>
                      </a:pPr>
                      <a:r>
                        <a:rPr sz="2500" dirty="0">
                          <a:latin typeface="Avenir Book"/>
                          <a:ea typeface="Avenir Book"/>
                          <a:cs typeface="Avenir Book"/>
                          <a:sym typeface="Avenir Book"/>
                        </a:rPr>
                        <a:t>Ireland</a:t>
                      </a: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192B33">
                        <a:alpha val="21153"/>
                      </a:srgbClr>
                    </a:solidFill>
                  </a:tcPr>
                </a:tc>
                <a:tc>
                  <a:txBody>
                    <a:bodyPr/>
                    <a:lstStyle/>
                    <a:p>
                      <a:pPr defTabSz="2438400"/>
                      <a:r>
                        <a:rPr sz="2500" dirty="0">
                          <a:latin typeface="Avenir Book"/>
                          <a:ea typeface="Avenir Book"/>
                          <a:cs typeface="Avenir Book"/>
                          <a:sym typeface="Avenir Book"/>
                        </a:rPr>
                        <a:t>Montenegro</a:t>
                      </a: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192B33">
                        <a:alpha val="21153"/>
                      </a:srgbClr>
                    </a:solidFill>
                  </a:tcPr>
                </a:tc>
                <a:tc>
                  <a:txBody>
                    <a:bodyPr/>
                    <a:lstStyle/>
                    <a:p>
                      <a:pPr defTabSz="2438400"/>
                      <a:r>
                        <a:rPr sz="2500">
                          <a:latin typeface="Avenir Book"/>
                          <a:ea typeface="Avenir Book"/>
                          <a:cs typeface="Avenir Book"/>
                          <a:sym typeface="Avenir Book"/>
                        </a:rPr>
                        <a:t>Pakistan</a:t>
                      </a: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3A7DA5">
                        <a:alpha val="26966"/>
                      </a:srgbClr>
                    </a:solidFill>
                  </a:tcPr>
                </a:tc>
                <a:tc>
                  <a:txBody>
                    <a:bodyPr/>
                    <a:lstStyle/>
                    <a:p>
                      <a:pPr defTabSz="2438400"/>
                      <a:r>
                        <a:rPr sz="2500" dirty="0">
                          <a:latin typeface="Avenir Book"/>
                          <a:ea typeface="Avenir Book"/>
                          <a:cs typeface="Avenir Book"/>
                          <a:sym typeface="Avenir Book"/>
                        </a:rPr>
                        <a:t>Morocco</a:t>
                      </a: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DBDEEC"/>
                    </a:solidFill>
                  </a:tcPr>
                </a:tc>
                <a:tc rowSpan="4">
                  <a:txBody>
                    <a:bodyPr/>
                    <a:lstStyle/>
                    <a:p>
                      <a:pPr defTabSz="2438400"/>
                      <a:r>
                        <a:rPr lang="en-US" altLang="zh-CN" sz="4400" dirty="0">
                          <a:latin typeface="Avenir Book"/>
                          <a:ea typeface="Avenir Book"/>
                          <a:cs typeface="Avenir Book"/>
                          <a:sym typeface="Avenir Book"/>
                        </a:rPr>
                        <a:t>NEXT…</a:t>
                      </a:r>
                    </a:p>
                    <a:p>
                      <a:pPr defTabSz="2438400"/>
                      <a:r>
                        <a:rPr lang="en-US" altLang="zh-CN" sz="4400" dirty="0">
                          <a:latin typeface="Avenir Book"/>
                          <a:ea typeface="Avenir Book"/>
                          <a:cs typeface="Avenir Book"/>
                          <a:sym typeface="Avenir Book"/>
                        </a:rPr>
                        <a:t>?</a:t>
                      </a:r>
                      <a:endParaRPr sz="4400" dirty="0">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cap="flat" cmpd="sng" algn="ctr">
                      <a:solidFill>
                        <a:srgbClr val="FFFFFF"/>
                      </a:solidFill>
                      <a:prstDash val="solid"/>
                      <a:round/>
                      <a:headEnd type="none" w="med" len="med"/>
                      <a:tailEnd type="none" w="med" len="med"/>
                    </a:lnT>
                    <a:lnB w="25400">
                      <a:solidFill>
                        <a:srgbClr val="FFFFFF"/>
                      </a:solidFill>
                    </a:lnB>
                    <a:solidFill>
                      <a:srgbClr val="F7EDED"/>
                    </a:solidFill>
                  </a:tcPr>
                </a:tc>
                <a:extLst>
                  <a:ext uri="{0D108BD9-81ED-4DB2-BD59-A6C34878D82A}">
                    <a16:rowId xmlns:a16="http://schemas.microsoft.com/office/drawing/2014/main" val="10007"/>
                  </a:ext>
                </a:extLst>
              </a:tr>
              <a:tr h="738324">
                <a:tc>
                  <a:txBody>
                    <a:bodyPr/>
                    <a:lstStyle/>
                    <a:p>
                      <a:pPr defTabSz="2438400">
                        <a:defRPr b="0"/>
                      </a:pPr>
                      <a:r>
                        <a:rPr sz="2500" dirty="0">
                          <a:latin typeface="Avenir Book"/>
                          <a:ea typeface="Avenir Book"/>
                          <a:cs typeface="Avenir Book"/>
                          <a:sym typeface="Avenir Book"/>
                        </a:rPr>
                        <a:t>Liechtenstein</a:t>
                      </a: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192B33">
                        <a:alpha val="21153"/>
                      </a:srgbClr>
                    </a:solidFill>
                  </a:tcPr>
                </a:tc>
                <a:tc>
                  <a:txBody>
                    <a:bodyPr/>
                    <a:lstStyle/>
                    <a:p>
                      <a:pPr defTabSz="2438400"/>
                      <a:r>
                        <a:rPr sz="2500" dirty="0">
                          <a:latin typeface="Avenir Book"/>
                          <a:ea typeface="Avenir Book"/>
                          <a:cs typeface="Avenir Book"/>
                          <a:sym typeface="Avenir Book"/>
                        </a:rPr>
                        <a:t>United Kingdom of Great Britain and Northern Ireland</a:t>
                      </a: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192B33">
                        <a:alpha val="21153"/>
                      </a:srgbClr>
                    </a:solidFill>
                  </a:tcPr>
                </a:tc>
                <a:tc>
                  <a:txBody>
                    <a:bodyPr/>
                    <a:lstStyle/>
                    <a:p>
                      <a:pPr defTabSz="2438400"/>
                      <a:r>
                        <a:rPr sz="2500" dirty="0">
                          <a:latin typeface="Avenir Book"/>
                          <a:ea typeface="Avenir Book"/>
                          <a:cs typeface="Avenir Book"/>
                          <a:sym typeface="Avenir Book"/>
                        </a:rPr>
                        <a:t>Sri Lanka</a:t>
                      </a: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3A7DA5">
                        <a:alpha val="26966"/>
                      </a:srgbClr>
                    </a:solidFill>
                  </a:tcPr>
                </a:tc>
                <a:tc>
                  <a:txBody>
                    <a:bodyPr/>
                    <a:lstStyle/>
                    <a:p>
                      <a:pPr marL="0" marR="0" lvl="0" indent="0" algn="ctr" defTabSz="2438400" rtl="0" eaLnBrk="1" fontAlgn="auto" latinLnBrk="0" hangingPunct="1">
                        <a:lnSpc>
                          <a:spcPct val="100000"/>
                        </a:lnSpc>
                        <a:spcBef>
                          <a:spcPts val="0"/>
                        </a:spcBef>
                        <a:spcAft>
                          <a:spcPts val="0"/>
                        </a:spcAft>
                        <a:buClrTx/>
                        <a:buSzTx/>
                        <a:buFontTx/>
                        <a:buNone/>
                        <a:tabLst/>
                        <a:defRPr/>
                      </a:pPr>
                      <a:r>
                        <a:rPr lang="en-US" sz="2500" dirty="0">
                          <a:latin typeface="Avenir Book"/>
                          <a:ea typeface="Avenir Book"/>
                          <a:cs typeface="Avenir Book"/>
                          <a:sym typeface="Avenir Book"/>
                        </a:rPr>
                        <a:t>Oman</a:t>
                      </a: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30438F">
                        <a:alpha val="18214"/>
                      </a:srgbClr>
                    </a:solidFill>
                  </a:tcPr>
                </a:tc>
                <a:tc vMerge="1">
                  <a:txBody>
                    <a:bodyPr/>
                    <a:lstStyle/>
                    <a:p>
                      <a:pPr defTabSz="2438400"/>
                      <a:endParaRPr sz="2500" dirty="0">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a:solidFill>
                        <a:srgbClr val="FFFFFF"/>
                      </a:solidFill>
                    </a:lnT>
                    <a:lnB w="25400">
                      <a:solidFill>
                        <a:srgbClr val="FFFFFF"/>
                      </a:solidFill>
                    </a:lnB>
                    <a:solidFill>
                      <a:srgbClr val="D5C0BF">
                        <a:alpha val="54033"/>
                      </a:srgbClr>
                    </a:solidFill>
                  </a:tcPr>
                </a:tc>
                <a:extLst>
                  <a:ext uri="{0D108BD9-81ED-4DB2-BD59-A6C34878D82A}">
                    <a16:rowId xmlns:a16="http://schemas.microsoft.com/office/drawing/2014/main" val="10008"/>
                  </a:ext>
                </a:extLst>
              </a:tr>
              <a:tr h="857736">
                <a:tc>
                  <a:txBody>
                    <a:bodyPr/>
                    <a:lstStyle/>
                    <a:p>
                      <a:pPr defTabSz="2438400">
                        <a:defRPr b="0"/>
                      </a:pPr>
                      <a:r>
                        <a:rPr sz="2500" dirty="0">
                          <a:latin typeface="Avenir Book"/>
                          <a:ea typeface="Avenir Book"/>
                          <a:cs typeface="Avenir Book"/>
                          <a:sym typeface="Avenir Book"/>
                        </a:rPr>
                        <a:t>Lithuania</a:t>
                      </a: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192B33">
                        <a:alpha val="21153"/>
                      </a:srgbClr>
                    </a:solidFill>
                  </a:tcPr>
                </a:tc>
                <a:tc>
                  <a:txBody>
                    <a:bodyPr/>
                    <a:lstStyle/>
                    <a:p>
                      <a:pPr defTabSz="2438400"/>
                      <a:r>
                        <a:rPr sz="2500" dirty="0">
                          <a:latin typeface="Avenir Book"/>
                          <a:ea typeface="Avenir Book"/>
                          <a:cs typeface="Avenir Book"/>
                          <a:sym typeface="Avenir Book"/>
                        </a:rPr>
                        <a:t>France</a:t>
                      </a: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a:solidFill>
                        <a:srgbClr val="FFFFFF"/>
                      </a:solidFill>
                    </a:lnT>
                    <a:lnB w="25400">
                      <a:solidFill>
                        <a:srgbClr val="FFFFFF"/>
                      </a:solidFill>
                    </a:lnB>
                    <a:solidFill>
                      <a:srgbClr val="192B33">
                        <a:alpha val="21153"/>
                      </a:srgbClr>
                    </a:solidFill>
                  </a:tcPr>
                </a:tc>
                <a:tc>
                  <a:txBody>
                    <a:bodyPr/>
                    <a:lstStyle/>
                    <a:p>
                      <a:pPr marL="0" marR="0" lvl="0" indent="0" algn="ctr" defTabSz="2438400" rtl="0" eaLnBrk="1" fontAlgn="auto" latinLnBrk="0" hangingPunct="1">
                        <a:lnSpc>
                          <a:spcPct val="100000"/>
                        </a:lnSpc>
                        <a:spcBef>
                          <a:spcPts val="0"/>
                        </a:spcBef>
                        <a:spcAft>
                          <a:spcPts val="0"/>
                        </a:spcAft>
                        <a:buClrTx/>
                        <a:buSzTx/>
                        <a:buFontTx/>
                        <a:buNone/>
                        <a:tabLst/>
                        <a:defRPr/>
                      </a:pPr>
                      <a:r>
                        <a:rPr lang="en-US" sz="2500" dirty="0">
                          <a:solidFill>
                            <a:srgbClr val="FFFFFF"/>
                          </a:solidFill>
                          <a:latin typeface="Avenir Heavy"/>
                          <a:ea typeface="Avenir Heavy"/>
                          <a:cs typeface="Avenir Heavy"/>
                          <a:sym typeface="Avenir Heavy"/>
                        </a:rPr>
                        <a:t>AFRICA</a:t>
                      </a: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a:solidFill>
                        <a:srgbClr val="FFFFFF"/>
                      </a:solidFill>
                    </a:lnB>
                    <a:solidFill>
                      <a:srgbClr val="3CA2A3"/>
                    </a:solidFill>
                  </a:tcPr>
                </a:tc>
                <a:tc>
                  <a:txBody>
                    <a:bodyPr/>
                    <a:lstStyle/>
                    <a:p>
                      <a:pPr marL="0" marR="0" lvl="0" indent="0" algn="ctr" defTabSz="2438400" rtl="0" eaLnBrk="1" fontAlgn="auto" latinLnBrk="0" hangingPunct="1">
                        <a:lnSpc>
                          <a:spcPct val="100000"/>
                        </a:lnSpc>
                        <a:spcBef>
                          <a:spcPts val="0"/>
                        </a:spcBef>
                        <a:spcAft>
                          <a:spcPts val="0"/>
                        </a:spcAft>
                        <a:buClrTx/>
                        <a:buSzTx/>
                        <a:buFontTx/>
                        <a:buNone/>
                        <a:tabLst/>
                        <a:defRPr/>
                      </a:pPr>
                      <a:r>
                        <a:rPr lang="en-US" sz="2500" dirty="0">
                          <a:solidFill>
                            <a:srgbClr val="FFFFFF"/>
                          </a:solidFill>
                          <a:latin typeface="Avenir Heavy"/>
                          <a:ea typeface="Avenir Heavy"/>
                          <a:cs typeface="Avenir Heavy"/>
                          <a:sym typeface="Avenir Heavy"/>
                        </a:rPr>
                        <a:t>AMERICAS</a:t>
                      </a: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a:solidFill>
                        <a:srgbClr val="FFFFFF"/>
                      </a:solidFill>
                    </a:lnB>
                    <a:solidFill>
                      <a:srgbClr val="B3A2A1"/>
                    </a:solidFill>
                  </a:tcPr>
                </a:tc>
                <a:tc vMerge="1">
                  <a:txBody>
                    <a:bodyPr/>
                    <a:lstStyle/>
                    <a:p>
                      <a:pPr defTabSz="2438400"/>
                      <a:endParaRPr sz="2500" dirty="0">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cap="flat" cmpd="sng" algn="ctr">
                      <a:solidFill>
                        <a:srgbClr val="FFFFFF"/>
                      </a:solidFill>
                      <a:prstDash val="solid"/>
                      <a:round/>
                      <a:headEnd type="none" w="med" len="med"/>
                      <a:tailEnd type="none" w="med" len="med"/>
                    </a:lnT>
                    <a:lnB w="25400">
                      <a:solidFill>
                        <a:srgbClr val="FFFFFF"/>
                      </a:solidFill>
                    </a:lnB>
                    <a:solidFill>
                      <a:srgbClr val="D5C0BF">
                        <a:alpha val="54033"/>
                      </a:srgbClr>
                    </a:solidFill>
                  </a:tcPr>
                </a:tc>
                <a:extLst>
                  <a:ext uri="{0D108BD9-81ED-4DB2-BD59-A6C34878D82A}">
                    <a16:rowId xmlns:a16="http://schemas.microsoft.com/office/drawing/2014/main" val="10009"/>
                  </a:ext>
                </a:extLst>
              </a:tr>
              <a:tr h="610015">
                <a:tc>
                  <a:txBody>
                    <a:bodyPr/>
                    <a:lstStyle/>
                    <a:p>
                      <a:pPr marL="0" marR="0" lvl="0" indent="0" algn="ctr" defTabSz="2438400" rtl="0" eaLnBrk="1" fontAlgn="auto" latinLnBrk="0" hangingPunct="1">
                        <a:lnSpc>
                          <a:spcPct val="100000"/>
                        </a:lnSpc>
                        <a:spcBef>
                          <a:spcPts val="0"/>
                        </a:spcBef>
                        <a:spcAft>
                          <a:spcPts val="0"/>
                        </a:spcAft>
                        <a:buClrTx/>
                        <a:buSzTx/>
                        <a:buFontTx/>
                        <a:buNone/>
                        <a:tabLst/>
                        <a:defRPr b="0"/>
                      </a:pPr>
                      <a:r>
                        <a:rPr lang="en-US" sz="2500" dirty="0">
                          <a:latin typeface="Avenir Book"/>
                          <a:ea typeface="Avenir Book"/>
                          <a:cs typeface="Avenir Book"/>
                          <a:sym typeface="Avenir Book"/>
                        </a:rPr>
                        <a:t>Albania</a:t>
                      </a:r>
                    </a:p>
                    <a:p>
                      <a:pPr defTabSz="2438400">
                        <a:defRPr b="0"/>
                      </a:pPr>
                      <a:endParaRPr sz="2500" dirty="0">
                        <a:latin typeface="Avenir Book"/>
                        <a:ea typeface="Avenir Book"/>
                        <a:cs typeface="Avenir Book"/>
                        <a:sym typeface="Avenir Book"/>
                      </a:endParaRPr>
                    </a:p>
                  </a:txBody>
                  <a:tcPr marL="34290" marR="34290" marT="34290" marB="34290" anchor="ctr" horzOverflow="overflow">
                    <a:lnL w="25400">
                      <a:solidFill>
                        <a:srgbClr val="FFFFFF"/>
                      </a:solidFill>
                    </a:lnL>
                    <a:lnR w="25400">
                      <a:solidFill>
                        <a:srgbClr val="FFFFFF"/>
                      </a:solidFill>
                    </a:lnR>
                    <a:lnT w="25400" cap="flat" cmpd="sng" algn="ctr">
                      <a:solidFill>
                        <a:srgbClr val="FFFFFF"/>
                      </a:solidFill>
                      <a:prstDash val="solid"/>
                      <a:round/>
                      <a:headEnd type="none" w="med" len="med"/>
                      <a:tailEnd type="none" w="med" len="med"/>
                    </a:lnT>
                    <a:lnB w="25400">
                      <a:solidFill>
                        <a:srgbClr val="FFFFFF"/>
                      </a:solidFill>
                    </a:lnB>
                    <a:solidFill>
                      <a:srgbClr val="192B33">
                        <a:alpha val="21153"/>
                      </a:srgbClr>
                    </a:solidFill>
                  </a:tcPr>
                </a:tc>
                <a:tc>
                  <a:txBody>
                    <a:bodyPr/>
                    <a:lstStyle/>
                    <a:p>
                      <a:pPr marL="0" marR="0" lvl="0" indent="0" algn="ctr" defTabSz="2438400" rtl="0" eaLnBrk="1" fontAlgn="auto" latinLnBrk="0" hangingPunct="1">
                        <a:lnSpc>
                          <a:spcPct val="100000"/>
                        </a:lnSpc>
                        <a:spcBef>
                          <a:spcPts val="0"/>
                        </a:spcBef>
                        <a:spcAft>
                          <a:spcPts val="0"/>
                        </a:spcAft>
                        <a:buClrTx/>
                        <a:buSzTx/>
                        <a:buFontTx/>
                        <a:buNone/>
                        <a:tabLst/>
                        <a:defRPr/>
                      </a:pPr>
                      <a:r>
                        <a:rPr lang="en-US" altLang="zh-CN" sz="2500" dirty="0">
                          <a:solidFill>
                            <a:srgbClr val="FFFFFF"/>
                          </a:solidFill>
                          <a:latin typeface="Avenir Heavy"/>
                          <a:ea typeface="Avenir Heavy"/>
                          <a:cs typeface="Avenir Heavy"/>
                          <a:sym typeface="Avenir Heavy"/>
                        </a:rPr>
                        <a:t>CIS</a:t>
                      </a:r>
                      <a:endParaRPr lang="en-US" sz="2500" dirty="0">
                        <a:solidFill>
                          <a:srgbClr val="FFFFFF"/>
                        </a:solidFill>
                        <a:latin typeface="Avenir Heavy"/>
                        <a:ea typeface="Avenir Heavy"/>
                        <a:cs typeface="Avenir Heavy"/>
                        <a:sym typeface="Avenir Heavy"/>
                      </a:endParaRPr>
                    </a:p>
                  </a:txBody>
                  <a:tcPr marL="34290" marR="34290" marT="34290" marB="34290" anchor="ctr" horzOverflow="overflow">
                    <a:lnL w="25400">
                      <a:solidFill>
                        <a:srgbClr val="FFFFFF"/>
                      </a:solidFill>
                    </a:lnL>
                    <a:lnR w="25400">
                      <a:solidFill>
                        <a:srgbClr val="FFFFFF"/>
                      </a:solidFill>
                    </a:lnR>
                    <a:lnT w="25400" cap="flat" cmpd="sng" algn="ctr">
                      <a:solidFill>
                        <a:srgbClr val="FFFFFF"/>
                      </a:solidFill>
                      <a:prstDash val="solid"/>
                      <a:round/>
                      <a:headEnd type="none" w="med" len="med"/>
                      <a:tailEnd type="none" w="med" len="med"/>
                    </a:lnT>
                    <a:lnB w="25400">
                      <a:solidFill>
                        <a:srgbClr val="FFFFFF"/>
                      </a:solidFill>
                    </a:lnB>
                    <a:solidFill>
                      <a:srgbClr val="8C9BB0"/>
                    </a:solidFill>
                  </a:tcPr>
                </a:tc>
                <a:tc>
                  <a:txBody>
                    <a:bodyPr/>
                    <a:lstStyle/>
                    <a:p>
                      <a:pPr marL="0" marR="0" lvl="0" indent="0" algn="ctr" defTabSz="2438400" rtl="0" eaLnBrk="1" fontAlgn="auto" latinLnBrk="0" hangingPunct="1">
                        <a:lnSpc>
                          <a:spcPct val="100000"/>
                        </a:lnSpc>
                        <a:spcBef>
                          <a:spcPts val="0"/>
                        </a:spcBef>
                        <a:spcAft>
                          <a:spcPts val="0"/>
                        </a:spcAft>
                        <a:buClrTx/>
                        <a:buSzTx/>
                        <a:buFontTx/>
                        <a:buNone/>
                        <a:tabLst/>
                        <a:defRPr/>
                      </a:pPr>
                      <a:r>
                        <a:rPr lang="en-US" sz="2500" dirty="0">
                          <a:latin typeface="Avenir Book"/>
                          <a:ea typeface="Avenir Book"/>
                          <a:cs typeface="Avenir Book"/>
                          <a:sym typeface="Avenir Book"/>
                        </a:rPr>
                        <a:t>Kenya</a:t>
                      </a:r>
                    </a:p>
                  </a:txBody>
                  <a:tcPr marL="34290" marR="34290" marT="34290" marB="34290" anchor="ctr" horzOverflow="overflow">
                    <a:lnL w="25400">
                      <a:solidFill>
                        <a:srgbClr val="FFFFFF"/>
                      </a:solidFill>
                    </a:lnL>
                    <a:lnR w="25400">
                      <a:solidFill>
                        <a:srgbClr val="FFFFFF"/>
                      </a:solidFill>
                    </a:lnR>
                    <a:lnT w="25400">
                      <a:solidFill>
                        <a:srgbClr val="FFFFFF"/>
                      </a:solidFill>
                    </a:lnT>
                    <a:lnB w="25400">
                      <a:solidFill>
                        <a:srgbClr val="FFFFFF"/>
                      </a:solidFill>
                    </a:lnB>
                    <a:solidFill>
                      <a:srgbClr val="D0E4E5"/>
                    </a:solidFill>
                  </a:tcPr>
                </a:tc>
                <a:tc>
                  <a:txBody>
                    <a:bodyPr/>
                    <a:lstStyle/>
                    <a:p>
                      <a:pPr marL="0" marR="0" lvl="0" indent="0" algn="ctr" defTabSz="2438400" rtl="0" eaLnBrk="1" fontAlgn="auto" latinLnBrk="0" hangingPunct="1">
                        <a:lnSpc>
                          <a:spcPct val="100000"/>
                        </a:lnSpc>
                        <a:spcBef>
                          <a:spcPts val="0"/>
                        </a:spcBef>
                        <a:spcAft>
                          <a:spcPts val="0"/>
                        </a:spcAft>
                        <a:buClrTx/>
                        <a:buSzTx/>
                        <a:buFontTx/>
                        <a:buNone/>
                        <a:tabLst/>
                        <a:defRPr/>
                      </a:pPr>
                      <a:r>
                        <a:rPr lang="en-US" sz="2500" dirty="0">
                          <a:latin typeface="Avenir Book"/>
                          <a:ea typeface="Avenir Book"/>
                          <a:cs typeface="Avenir Book"/>
                          <a:sym typeface="Avenir Book"/>
                        </a:rPr>
                        <a:t>Argentina</a:t>
                      </a:r>
                    </a:p>
                  </a:txBody>
                  <a:tcPr marL="34290" marR="34290" marT="34290" marB="34290" anchor="ctr" horzOverflow="overflow">
                    <a:lnL w="25400">
                      <a:solidFill>
                        <a:srgbClr val="FFFFFF"/>
                      </a:solidFill>
                    </a:lnL>
                    <a:lnR w="25400">
                      <a:solidFill>
                        <a:srgbClr val="FFFFFF"/>
                      </a:solidFill>
                    </a:lnR>
                    <a:lnT w="25400" cap="flat" cmpd="sng" algn="ctr">
                      <a:solidFill>
                        <a:srgbClr val="FFFFFF"/>
                      </a:solidFill>
                      <a:prstDash val="solid"/>
                      <a:round/>
                      <a:headEnd type="none" w="med" len="med"/>
                      <a:tailEnd type="none" w="med" len="med"/>
                    </a:lnT>
                    <a:lnB w="25400">
                      <a:solidFill>
                        <a:srgbClr val="FFFFFF"/>
                      </a:solidFill>
                    </a:lnB>
                    <a:solidFill>
                      <a:srgbClr val="EADDDC"/>
                    </a:solidFill>
                  </a:tcPr>
                </a:tc>
                <a:tc vMerge="1">
                  <a:txBody>
                    <a:bodyPr/>
                    <a:lstStyle/>
                    <a:p>
                      <a:pPr defTabSz="2438400"/>
                      <a:endParaRPr sz="2500" dirty="0">
                        <a:latin typeface="Avenir Book"/>
                        <a:ea typeface="Avenir Book"/>
                        <a:cs typeface="Avenir Book"/>
                        <a:sym typeface="Avenir Book"/>
                      </a:endParaRPr>
                    </a:p>
                  </a:txBody>
                  <a:tcPr marL="34290" marR="34290" marT="34290" marB="34290" anchor="ctr" horzOverflow="overflow">
                    <a:lnL w="25400">
                      <a:solidFill>
                        <a:srgbClr val="FFFFFF"/>
                      </a:solidFill>
                    </a:lnL>
                    <a:lnR w="25400">
                      <a:solidFill>
                        <a:srgbClr val="FFFFFF"/>
                      </a:solidFill>
                    </a:lnR>
                    <a:lnT w="25400" cap="flat" cmpd="sng" algn="ctr">
                      <a:solidFill>
                        <a:srgbClr val="FFFFFF"/>
                      </a:solidFill>
                      <a:prstDash val="solid"/>
                      <a:round/>
                      <a:headEnd type="none" w="med" len="med"/>
                      <a:tailEnd type="none" w="med" len="med"/>
                    </a:lnT>
                    <a:lnB w="25400">
                      <a:solidFill>
                        <a:srgbClr val="FFFFFF"/>
                      </a:solidFill>
                    </a:lnB>
                    <a:solidFill>
                      <a:srgbClr val="D5C0BF">
                        <a:alpha val="54033"/>
                      </a:srgbClr>
                    </a:solidFill>
                  </a:tcPr>
                </a:tc>
                <a:extLst>
                  <a:ext uri="{0D108BD9-81ED-4DB2-BD59-A6C34878D82A}">
                    <a16:rowId xmlns:a16="http://schemas.microsoft.com/office/drawing/2014/main" val="10010"/>
                  </a:ext>
                </a:extLst>
              </a:tr>
            </a:tbl>
          </a:graphicData>
        </a:graphic>
      </p:graphicFrame>
      <p:pic>
        <p:nvPicPr>
          <p:cNvPr id="269" name="Picture 4" descr="Picture 4"/>
          <p:cNvPicPr>
            <a:picLocks noChangeAspect="1"/>
          </p:cNvPicPr>
          <p:nvPr/>
        </p:nvPicPr>
        <p:blipFill>
          <a:blip r:embed="rId3"/>
          <a:stretch>
            <a:fillRect/>
          </a:stretch>
        </p:blipFill>
        <p:spPr>
          <a:xfrm>
            <a:off x="22752792" y="400831"/>
            <a:ext cx="1451072" cy="1451072"/>
          </a:xfrm>
          <a:prstGeom prst="rect">
            <a:avLst/>
          </a:prstGeom>
          <a:ln w="12700">
            <a:miter lim="400000"/>
          </a:ln>
        </p:spPr>
      </p:pic>
      <p:pic>
        <p:nvPicPr>
          <p:cNvPr id="270" name="Screen Shot 2022-05-31 at 13.59.43.png" descr="Screen Shot 2022-05-31 at 13.59.43.png"/>
          <p:cNvPicPr>
            <a:picLocks noChangeAspect="1"/>
          </p:cNvPicPr>
          <p:nvPr/>
        </p:nvPicPr>
        <p:blipFill>
          <a:blip r:embed="rId4"/>
          <a:stretch>
            <a:fillRect/>
          </a:stretch>
        </p:blipFill>
        <p:spPr>
          <a:xfrm>
            <a:off x="20884091" y="337001"/>
            <a:ext cx="1868702" cy="1578732"/>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International Telecommunication Union(ITU)"/>
          <p:cNvSpPr txBox="1">
            <a:spLocks noGrp="1"/>
          </p:cNvSpPr>
          <p:nvPr>
            <p:ph type="title"/>
          </p:nvPr>
        </p:nvSpPr>
        <p:spPr>
          <a:prstGeom prst="rect">
            <a:avLst/>
          </a:prstGeom>
        </p:spPr>
        <p:txBody>
          <a:bodyPr/>
          <a:lstStyle>
            <a:lvl1pPr>
              <a:defRPr sz="7400" b="0" spc="-148">
                <a:solidFill>
                  <a:srgbClr val="002060"/>
                </a:solidFill>
                <a:latin typeface="Avenir Heavy"/>
                <a:ea typeface="Avenir Heavy"/>
                <a:cs typeface="Avenir Heavy"/>
                <a:sym typeface="Avenir Heavy"/>
              </a:defRPr>
            </a:lvl1pPr>
          </a:lstStyle>
          <a:p>
            <a:r>
              <a:rPr dirty="0"/>
              <a:t>International Telecommunication Union</a:t>
            </a:r>
            <a:r>
              <a:rPr lang="en-GB" dirty="0"/>
              <a:t> </a:t>
            </a:r>
            <a:r>
              <a:rPr dirty="0"/>
              <a:t>(ITU)</a:t>
            </a:r>
          </a:p>
        </p:txBody>
      </p:sp>
      <p:sp>
        <p:nvSpPr>
          <p:cNvPr id="158" name="Committed to help the world communicate"/>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defTabSz="1609303">
              <a:lnSpc>
                <a:spcPct val="80000"/>
              </a:lnSpc>
              <a:defRPr sz="4884" b="0" spc="-97">
                <a:solidFill>
                  <a:srgbClr val="002060"/>
                </a:solidFill>
                <a:latin typeface="Avenir Book"/>
                <a:ea typeface="Avenir Book"/>
                <a:cs typeface="Avenir Book"/>
                <a:sym typeface="Avenir Book"/>
              </a:defRPr>
            </a:lvl1pPr>
          </a:lstStyle>
          <a:p>
            <a:r>
              <a:rPr lang="en-CH" dirty="0"/>
              <a:t>Connect</a:t>
            </a:r>
            <a:r>
              <a:rPr lang="zh-CN" altLang="en-US" dirty="0"/>
              <a:t> </a:t>
            </a:r>
            <a:r>
              <a:rPr lang="en-US" altLang="zh-CN" dirty="0"/>
              <a:t>the</a:t>
            </a:r>
            <a:r>
              <a:rPr lang="zh-CN" altLang="en-US" dirty="0"/>
              <a:t> </a:t>
            </a:r>
            <a:r>
              <a:rPr lang="en-US" altLang="zh-CN" dirty="0"/>
              <a:t>world</a:t>
            </a:r>
            <a:endParaRPr dirty="0"/>
          </a:p>
        </p:txBody>
      </p:sp>
      <p:pic>
        <p:nvPicPr>
          <p:cNvPr id="160" name="Picture 4" descr="Picture 4"/>
          <p:cNvPicPr>
            <a:picLocks noChangeAspect="1"/>
          </p:cNvPicPr>
          <p:nvPr/>
        </p:nvPicPr>
        <p:blipFill>
          <a:blip r:embed="rId3"/>
          <a:stretch>
            <a:fillRect/>
          </a:stretch>
        </p:blipFill>
        <p:spPr>
          <a:xfrm>
            <a:off x="22752792" y="400831"/>
            <a:ext cx="1451072" cy="1451072"/>
          </a:xfrm>
          <a:prstGeom prst="rect">
            <a:avLst/>
          </a:prstGeom>
          <a:ln w="12700">
            <a:miter lim="400000"/>
          </a:ln>
        </p:spPr>
      </p:pic>
      <p:pic>
        <p:nvPicPr>
          <p:cNvPr id="161" name="Screen Shot 2022-05-31 at 13.59.43.png" descr="Screen Shot 2022-05-31 at 13.59.43.png"/>
          <p:cNvPicPr>
            <a:picLocks noChangeAspect="1"/>
          </p:cNvPicPr>
          <p:nvPr/>
        </p:nvPicPr>
        <p:blipFill>
          <a:blip r:embed="rId4"/>
          <a:stretch>
            <a:fillRect/>
          </a:stretch>
        </p:blipFill>
        <p:spPr>
          <a:xfrm>
            <a:off x="20884091" y="337001"/>
            <a:ext cx="1868702" cy="1578732"/>
          </a:xfrm>
          <a:prstGeom prst="rect">
            <a:avLst/>
          </a:prstGeom>
          <a:ln w="12700">
            <a:miter lim="400000"/>
          </a:ln>
        </p:spPr>
      </p:pic>
      <p:sp>
        <p:nvSpPr>
          <p:cNvPr id="27" name="3 Sectors">
            <a:extLst>
              <a:ext uri="{FF2B5EF4-FFF2-40B4-BE49-F238E27FC236}">
                <a16:creationId xmlns:a16="http://schemas.microsoft.com/office/drawing/2014/main" id="{F05F1C2A-F5F9-23AF-192D-8AC0B9333AED}"/>
              </a:ext>
            </a:extLst>
          </p:cNvPr>
          <p:cNvSpPr txBox="1"/>
          <p:nvPr/>
        </p:nvSpPr>
        <p:spPr>
          <a:xfrm>
            <a:off x="7571577" y="4018042"/>
            <a:ext cx="2582438" cy="22570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4000" b="1">
                <a:solidFill>
                  <a:srgbClr val="081F5C"/>
                </a:solidFill>
              </a:defRPr>
            </a:pPr>
            <a:r>
              <a:rPr sz="14000">
                <a:solidFill>
                  <a:srgbClr val="479ED8"/>
                </a:solidFill>
                <a:latin typeface="Avenir" panose="02000503020000020003" pitchFamily="2" charset="0"/>
                <a:cs typeface="Calibri" panose="020F0502020204030204" pitchFamily="34" charset="0"/>
              </a:rPr>
              <a:t>3</a:t>
            </a:r>
            <a:r>
              <a:rPr sz="3000">
                <a:latin typeface="Avenir" panose="02000503020000020003" pitchFamily="2" charset="0"/>
                <a:cs typeface="Calibri" panose="020F0502020204030204" pitchFamily="34" charset="0"/>
              </a:rPr>
              <a:t> Sectors </a:t>
            </a:r>
          </a:p>
        </p:txBody>
      </p:sp>
      <p:sp>
        <p:nvSpPr>
          <p:cNvPr id="28" name="193…">
            <a:extLst>
              <a:ext uri="{FF2B5EF4-FFF2-40B4-BE49-F238E27FC236}">
                <a16:creationId xmlns:a16="http://schemas.microsoft.com/office/drawing/2014/main" id="{A726B32A-4678-0772-AF4A-64454DD6FD24}"/>
              </a:ext>
            </a:extLst>
          </p:cNvPr>
          <p:cNvSpPr txBox="1"/>
          <p:nvPr/>
        </p:nvSpPr>
        <p:spPr>
          <a:xfrm>
            <a:off x="12938267" y="4021644"/>
            <a:ext cx="3080006" cy="22570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r">
              <a:defRPr sz="14000" b="1">
                <a:solidFill>
                  <a:srgbClr val="479ED8"/>
                </a:solidFill>
              </a:defRPr>
            </a:pPr>
            <a:r>
              <a:rPr sz="14000" dirty="0">
                <a:latin typeface="Avenir" panose="02000503020000020003" pitchFamily="2" charset="0"/>
                <a:cs typeface="Calibri" panose="020F0502020204030204" pitchFamily="34" charset="0"/>
              </a:rPr>
              <a:t>193</a:t>
            </a:r>
            <a:endParaRPr lang="en-CH" sz="14000" dirty="0">
              <a:latin typeface="Avenir" panose="02000503020000020003" pitchFamily="2" charset="0"/>
              <a:cs typeface="Calibri" panose="020F0502020204030204" pitchFamily="34" charset="0"/>
            </a:endParaRPr>
          </a:p>
        </p:txBody>
      </p:sp>
      <p:sp>
        <p:nvSpPr>
          <p:cNvPr id="29" name="700…">
            <a:extLst>
              <a:ext uri="{FF2B5EF4-FFF2-40B4-BE49-F238E27FC236}">
                <a16:creationId xmlns:a16="http://schemas.microsoft.com/office/drawing/2014/main" id="{29155CDA-7D50-9FD9-5158-15F97DBB022C}"/>
              </a:ext>
            </a:extLst>
          </p:cNvPr>
          <p:cNvSpPr txBox="1"/>
          <p:nvPr/>
        </p:nvSpPr>
        <p:spPr>
          <a:xfrm>
            <a:off x="18233098" y="4018042"/>
            <a:ext cx="3103415" cy="22570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r">
              <a:defRPr sz="14000" b="1">
                <a:solidFill>
                  <a:srgbClr val="479ED8"/>
                </a:solidFill>
              </a:defRPr>
            </a:pPr>
            <a:r>
              <a:rPr lang="en-US" altLang="zh-CN" sz="14000" dirty="0">
                <a:latin typeface="Avenir" panose="02000503020000020003" pitchFamily="2" charset="0"/>
                <a:cs typeface="Calibri" panose="020F0502020204030204" pitchFamily="34" charset="0"/>
              </a:rPr>
              <a:t>9</a:t>
            </a:r>
            <a:r>
              <a:rPr sz="14000" dirty="0">
                <a:latin typeface="Avenir" panose="02000503020000020003" pitchFamily="2" charset="0"/>
                <a:cs typeface="Calibri" panose="020F0502020204030204" pitchFamily="34" charset="0"/>
              </a:rPr>
              <a:t>00</a:t>
            </a:r>
          </a:p>
        </p:txBody>
      </p:sp>
      <p:sp>
        <p:nvSpPr>
          <p:cNvPr id="30" name="Standardization">
            <a:extLst>
              <a:ext uri="{FF2B5EF4-FFF2-40B4-BE49-F238E27FC236}">
                <a16:creationId xmlns:a16="http://schemas.microsoft.com/office/drawing/2014/main" id="{5B6EE8DC-3B48-AD6D-6C19-AA7D685169D4}"/>
              </a:ext>
            </a:extLst>
          </p:cNvPr>
          <p:cNvSpPr txBox="1"/>
          <p:nvPr/>
        </p:nvSpPr>
        <p:spPr>
          <a:xfrm>
            <a:off x="7484052" y="6566900"/>
            <a:ext cx="2947923" cy="595035"/>
          </a:xfrm>
          <a:prstGeom prst="rect">
            <a:avLst/>
          </a:prstGeom>
          <a:solidFill>
            <a:srgbClr val="00A1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825500">
              <a:defRPr sz="3000">
                <a:solidFill>
                  <a:srgbClr val="FFFFFF"/>
                </a:solidFill>
                <a:latin typeface="Helvetica Neue Medium"/>
                <a:ea typeface="Helvetica Neue Medium"/>
                <a:cs typeface="Helvetica Neue Medium"/>
                <a:sym typeface="Helvetica Neue Medium"/>
              </a:defRPr>
            </a:lvl1pPr>
          </a:lstStyle>
          <a:p>
            <a:pPr>
              <a:defRPr sz="3200"/>
            </a:pPr>
            <a:r>
              <a:rPr>
                <a:latin typeface="Avenir" panose="02000503020000020003" pitchFamily="2" charset="0"/>
                <a:cs typeface="Calibri" panose="020F0502020204030204" pitchFamily="34" charset="0"/>
              </a:rPr>
              <a:t>Standardization</a:t>
            </a:r>
          </a:p>
        </p:txBody>
      </p:sp>
      <p:sp>
        <p:nvSpPr>
          <p:cNvPr id="31" name="Radiocommunication">
            <a:extLst>
              <a:ext uri="{FF2B5EF4-FFF2-40B4-BE49-F238E27FC236}">
                <a16:creationId xmlns:a16="http://schemas.microsoft.com/office/drawing/2014/main" id="{F701CD9B-C9AB-338B-E59D-1B483CD30FF8}"/>
              </a:ext>
            </a:extLst>
          </p:cNvPr>
          <p:cNvSpPr txBox="1"/>
          <p:nvPr/>
        </p:nvSpPr>
        <p:spPr>
          <a:xfrm>
            <a:off x="7537947" y="7337911"/>
            <a:ext cx="3722174" cy="564257"/>
          </a:xfrm>
          <a:prstGeom prst="rect">
            <a:avLst/>
          </a:prstGeom>
          <a:solidFill>
            <a:srgbClr val="00A1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825500">
              <a:defRPr sz="3000">
                <a:solidFill>
                  <a:srgbClr val="FFFFFF"/>
                </a:solidFill>
                <a:latin typeface="Helvetica Neue Medium"/>
                <a:ea typeface="Helvetica Neue Medium"/>
                <a:cs typeface="Helvetica Neue Medium"/>
                <a:sym typeface="Helvetica Neue Medium"/>
              </a:defRPr>
            </a:lvl1pPr>
          </a:lstStyle>
          <a:p>
            <a:r>
              <a:rPr dirty="0">
                <a:latin typeface="Avenir" panose="02000503020000020003" pitchFamily="2" charset="0"/>
                <a:cs typeface="Calibri" panose="020F0502020204030204" pitchFamily="34" charset="0"/>
              </a:rPr>
              <a:t>Radiocommunication</a:t>
            </a:r>
          </a:p>
        </p:txBody>
      </p:sp>
      <p:sp>
        <p:nvSpPr>
          <p:cNvPr id="32" name="Development">
            <a:extLst>
              <a:ext uri="{FF2B5EF4-FFF2-40B4-BE49-F238E27FC236}">
                <a16:creationId xmlns:a16="http://schemas.microsoft.com/office/drawing/2014/main" id="{BA4D8FCB-F302-EDA3-A3DC-9F6AE7576790}"/>
              </a:ext>
            </a:extLst>
          </p:cNvPr>
          <p:cNvSpPr txBox="1"/>
          <p:nvPr/>
        </p:nvSpPr>
        <p:spPr>
          <a:xfrm>
            <a:off x="7576002" y="8093531"/>
            <a:ext cx="2438168" cy="564257"/>
          </a:xfrm>
          <a:prstGeom prst="rect">
            <a:avLst/>
          </a:prstGeom>
          <a:solidFill>
            <a:srgbClr val="00A1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825500">
              <a:defRPr sz="3000">
                <a:solidFill>
                  <a:srgbClr val="FFFFFF"/>
                </a:solidFill>
                <a:latin typeface="Helvetica Neue Medium"/>
                <a:ea typeface="Helvetica Neue Medium"/>
                <a:cs typeface="Helvetica Neue Medium"/>
                <a:sym typeface="Helvetica Neue Medium"/>
              </a:defRPr>
            </a:lvl1pPr>
          </a:lstStyle>
          <a:p>
            <a:r>
              <a:rPr>
                <a:latin typeface="Avenir" panose="02000503020000020003" pitchFamily="2" charset="0"/>
                <a:cs typeface="Calibri" panose="020F0502020204030204" pitchFamily="34" charset="0"/>
              </a:rPr>
              <a:t>Development</a:t>
            </a:r>
          </a:p>
        </p:txBody>
      </p:sp>
      <p:sp>
        <p:nvSpPr>
          <p:cNvPr id="33" name="TextBox 32">
            <a:extLst>
              <a:ext uri="{FF2B5EF4-FFF2-40B4-BE49-F238E27FC236}">
                <a16:creationId xmlns:a16="http://schemas.microsoft.com/office/drawing/2014/main" id="{CE2F2C20-E1CA-AD5E-5BAC-6B5A1691DB5D}"/>
              </a:ext>
            </a:extLst>
          </p:cNvPr>
          <p:cNvSpPr txBox="1"/>
          <p:nvPr/>
        </p:nvSpPr>
        <p:spPr>
          <a:xfrm>
            <a:off x="1295707" y="6438176"/>
            <a:ext cx="4966548" cy="3391057"/>
          </a:xfrm>
          <a:prstGeom prst="rect">
            <a:avLst/>
          </a:prstGeom>
          <a:noFill/>
        </p:spPr>
        <p:txBody>
          <a:bodyPr wrap="square">
            <a:spAutoFit/>
          </a:bodyPr>
          <a:lstStyle/>
          <a:p>
            <a:pPr lvl="0" algn="l" fontAlgn="base">
              <a:lnSpc>
                <a:spcPct val="120000"/>
              </a:lnSpc>
              <a:spcBef>
                <a:spcPct val="40000"/>
              </a:spcBef>
              <a:spcAft>
                <a:spcPct val="0"/>
              </a:spcAft>
              <a:buClr>
                <a:srgbClr val="0E438A"/>
              </a:buClr>
              <a:buSzPct val="110000"/>
              <a:defRPr sz="14000" b="1">
                <a:solidFill>
                  <a:srgbClr val="479ED8"/>
                </a:solidFill>
              </a:defRPr>
            </a:pPr>
            <a:r>
              <a:rPr lang="en-US" sz="3000" dirty="0">
                <a:solidFill>
                  <a:srgbClr val="081F5C"/>
                </a:solidFill>
                <a:latin typeface="Avenir" panose="02000503020000020003" pitchFamily="2" charset="0"/>
                <a:cs typeface="Calibri" panose="020F0502020204030204" pitchFamily="34" charset="0"/>
              </a:rPr>
              <a:t>Specialized United Nations (UN) Agency for Telecommunications &amp; Information and Communication Technologies (ICTs)</a:t>
            </a:r>
          </a:p>
        </p:txBody>
      </p:sp>
      <p:pic>
        <p:nvPicPr>
          <p:cNvPr id="34" name="Picture 4" descr="Picture 4">
            <a:extLst>
              <a:ext uri="{FF2B5EF4-FFF2-40B4-BE49-F238E27FC236}">
                <a16:creationId xmlns:a16="http://schemas.microsoft.com/office/drawing/2014/main" id="{7D959682-030C-0221-C485-690C2DA2511A}"/>
              </a:ext>
            </a:extLst>
          </p:cNvPr>
          <p:cNvPicPr>
            <a:picLocks noChangeAspect="1"/>
          </p:cNvPicPr>
          <p:nvPr/>
        </p:nvPicPr>
        <p:blipFill>
          <a:blip r:embed="rId3"/>
          <a:stretch>
            <a:fillRect/>
          </a:stretch>
        </p:blipFill>
        <p:spPr>
          <a:xfrm>
            <a:off x="1206500" y="4018042"/>
            <a:ext cx="1878984" cy="1878984"/>
          </a:xfrm>
          <a:prstGeom prst="rect">
            <a:avLst/>
          </a:prstGeom>
          <a:ln w="12700">
            <a:miter lim="400000"/>
          </a:ln>
        </p:spPr>
      </p:pic>
      <p:sp>
        <p:nvSpPr>
          <p:cNvPr id="35" name="TextBox 34">
            <a:extLst>
              <a:ext uri="{FF2B5EF4-FFF2-40B4-BE49-F238E27FC236}">
                <a16:creationId xmlns:a16="http://schemas.microsoft.com/office/drawing/2014/main" id="{095D1A07-7048-5684-D165-1EC1B570A2AD}"/>
              </a:ext>
            </a:extLst>
          </p:cNvPr>
          <p:cNvSpPr txBox="1"/>
          <p:nvPr/>
        </p:nvSpPr>
        <p:spPr>
          <a:xfrm>
            <a:off x="13259832" y="6275071"/>
            <a:ext cx="2758440" cy="1175065"/>
          </a:xfrm>
          <a:prstGeom prst="rect">
            <a:avLst/>
          </a:prstGeom>
          <a:noFill/>
        </p:spPr>
        <p:txBody>
          <a:bodyPr wrap="square">
            <a:spAutoFit/>
          </a:bodyPr>
          <a:lstStyle/>
          <a:p>
            <a:pPr lvl="0" algn="l" fontAlgn="base">
              <a:lnSpc>
                <a:spcPct val="120000"/>
              </a:lnSpc>
              <a:spcBef>
                <a:spcPct val="40000"/>
              </a:spcBef>
              <a:spcAft>
                <a:spcPct val="0"/>
              </a:spcAft>
              <a:buClr>
                <a:srgbClr val="0E438A"/>
              </a:buClr>
              <a:buSzPct val="110000"/>
              <a:defRPr sz="14000" b="1">
                <a:solidFill>
                  <a:srgbClr val="479ED8"/>
                </a:solidFill>
              </a:defRPr>
            </a:pPr>
            <a:r>
              <a:rPr lang="en-US" sz="3000" dirty="0">
                <a:solidFill>
                  <a:srgbClr val="081F5C"/>
                </a:solidFill>
                <a:latin typeface="Avenir" panose="02000503020000020003" pitchFamily="2" charset="0"/>
                <a:cs typeface="Calibri" panose="020F0502020204030204" pitchFamily="34" charset="0"/>
              </a:rPr>
              <a:t>Member</a:t>
            </a:r>
            <a:r>
              <a:rPr lang="zh-CN" altLang="en-US" sz="3000" dirty="0">
                <a:solidFill>
                  <a:srgbClr val="081F5C"/>
                </a:solidFill>
                <a:latin typeface="Avenir" panose="02000503020000020003" pitchFamily="2" charset="0"/>
                <a:cs typeface="Calibri" panose="020F0502020204030204" pitchFamily="34" charset="0"/>
              </a:rPr>
              <a:t> </a:t>
            </a:r>
            <a:r>
              <a:rPr lang="en-US" altLang="zh-CN" sz="3000" dirty="0">
                <a:solidFill>
                  <a:srgbClr val="081F5C"/>
                </a:solidFill>
                <a:latin typeface="Avenir" panose="02000503020000020003" pitchFamily="2" charset="0"/>
                <a:cs typeface="Calibri" panose="020F0502020204030204" pitchFamily="34" charset="0"/>
              </a:rPr>
              <a:t>States</a:t>
            </a:r>
            <a:endParaRPr lang="en-US" sz="3000" dirty="0">
              <a:solidFill>
                <a:srgbClr val="081F5C"/>
              </a:solidFill>
              <a:latin typeface="Avenir" panose="02000503020000020003" pitchFamily="2" charset="0"/>
              <a:cs typeface="Calibri" panose="020F0502020204030204" pitchFamily="34" charset="0"/>
            </a:endParaRPr>
          </a:p>
        </p:txBody>
      </p:sp>
      <p:sp>
        <p:nvSpPr>
          <p:cNvPr id="36" name="TextBox 35">
            <a:extLst>
              <a:ext uri="{FF2B5EF4-FFF2-40B4-BE49-F238E27FC236}">
                <a16:creationId xmlns:a16="http://schemas.microsoft.com/office/drawing/2014/main" id="{BC047486-BD43-27F1-DCBB-B4B10B090BF6}"/>
              </a:ext>
            </a:extLst>
          </p:cNvPr>
          <p:cNvSpPr txBox="1"/>
          <p:nvPr/>
        </p:nvSpPr>
        <p:spPr>
          <a:xfrm>
            <a:off x="18502403" y="6275071"/>
            <a:ext cx="4250390" cy="4708981"/>
          </a:xfrm>
          <a:prstGeom prst="rect">
            <a:avLst/>
          </a:prstGeom>
          <a:noFill/>
        </p:spPr>
        <p:txBody>
          <a:bodyPr wrap="square" rtlCol="0">
            <a:spAutoFit/>
          </a:bodyPr>
          <a:lstStyle/>
          <a:p>
            <a:pPr algn="l">
              <a:defRPr sz="14000" b="1">
                <a:solidFill>
                  <a:srgbClr val="479ED8"/>
                </a:solidFill>
              </a:defRPr>
            </a:pPr>
            <a:r>
              <a:rPr lang="en-US" altLang="zh-CN" sz="3000" dirty="0">
                <a:solidFill>
                  <a:srgbClr val="081F5C"/>
                </a:solidFill>
                <a:latin typeface="Avenir" panose="02000503020000020003" pitchFamily="2" charset="0"/>
                <a:cs typeface="Calibri" panose="020F0502020204030204" pitchFamily="34" charset="0"/>
              </a:rPr>
              <a:t>C</a:t>
            </a:r>
            <a:r>
              <a:rPr lang="en-US" sz="3000" dirty="0">
                <a:solidFill>
                  <a:srgbClr val="081F5C"/>
                </a:solidFill>
                <a:latin typeface="Avenir" panose="02000503020000020003" pitchFamily="2" charset="0"/>
                <a:cs typeface="Calibri" panose="020F0502020204030204" pitchFamily="34" charset="0"/>
              </a:rPr>
              <a:t>ompanies, universities, and international and regional organizations. </a:t>
            </a:r>
          </a:p>
          <a:p>
            <a:pPr>
              <a:defRPr sz="14000" b="1">
                <a:solidFill>
                  <a:srgbClr val="479ED8"/>
                </a:solidFill>
              </a:defRPr>
            </a:pPr>
            <a:endParaRPr lang="en-US" sz="3000" dirty="0">
              <a:solidFill>
                <a:srgbClr val="081F5C"/>
              </a:solidFill>
              <a:latin typeface="Avenir" panose="02000503020000020003" pitchFamily="2" charset="0"/>
              <a:cs typeface="Calibri" panose="020F0502020204030204" pitchFamily="34" charset="0"/>
            </a:endParaRPr>
          </a:p>
          <a:p>
            <a:pPr algn="l">
              <a:defRPr sz="14000" b="1">
                <a:solidFill>
                  <a:srgbClr val="479ED8"/>
                </a:solidFill>
              </a:defRPr>
            </a:pPr>
            <a:r>
              <a:rPr lang="en-US" sz="3000" dirty="0">
                <a:solidFill>
                  <a:srgbClr val="081F5C"/>
                </a:solidFill>
                <a:latin typeface="Avenir" panose="02000503020000020003" pitchFamily="2" charset="0"/>
                <a:cs typeface="Calibri" panose="020F0502020204030204" pitchFamily="34" charset="0"/>
              </a:rPr>
              <a:t>​Rich network of experts in the global ICT ecosystem</a:t>
            </a:r>
          </a:p>
          <a:p>
            <a:pPr>
              <a:defRPr sz="14000" b="1">
                <a:solidFill>
                  <a:srgbClr val="479ED8"/>
                </a:solidFill>
              </a:defRPr>
            </a:pPr>
            <a:endParaRPr lang="en-US" sz="3000" dirty="0">
              <a:solidFill>
                <a:srgbClr val="081F5C"/>
              </a:solidFill>
              <a:latin typeface="Avenir" panose="02000503020000020003" pitchFamily="2" charset="0"/>
              <a:cs typeface="Calibri" panose="020F0502020204030204" pitchFamily="34" charset="0"/>
            </a:endParaRPr>
          </a:p>
          <a:p>
            <a:pPr>
              <a:defRPr sz="14000" b="1">
                <a:solidFill>
                  <a:srgbClr val="479ED8"/>
                </a:solidFill>
              </a:defRPr>
            </a:pPr>
            <a:endParaRPr lang="en-US" sz="3000" dirty="0">
              <a:solidFill>
                <a:srgbClr val="081F5C"/>
              </a:solidFill>
              <a:latin typeface="Avenir" panose="02000503020000020003" pitchFamily="2" charset="0"/>
              <a:cs typeface="Calibri" panose="020F0502020204030204" pitchFamily="34" charset="0"/>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List of 49 countries"/>
          <p:cNvSpPr txBox="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algn="l" defTabSz="2218888">
              <a:lnSpc>
                <a:spcPct val="80000"/>
              </a:lnSpc>
              <a:defRPr sz="7735" spc="-154">
                <a:solidFill>
                  <a:srgbClr val="0C2A67"/>
                </a:solidFill>
                <a:latin typeface="Avenir Heavy"/>
                <a:ea typeface="Avenir Heavy"/>
                <a:cs typeface="Avenir Heavy"/>
                <a:sym typeface="Avenir Heavy"/>
              </a:defRPr>
            </a:lvl1pPr>
          </a:lstStyle>
          <a:p>
            <a:r>
              <a:rPr dirty="0"/>
              <a:t>List of </a:t>
            </a:r>
            <a:r>
              <a:rPr lang="en-US" altLang="zh-CN" dirty="0"/>
              <a:t>60</a:t>
            </a:r>
            <a:r>
              <a:rPr dirty="0"/>
              <a:t> countries</a:t>
            </a:r>
          </a:p>
        </p:txBody>
      </p:sp>
      <p:sp>
        <p:nvSpPr>
          <p:cNvPr id="267" name="that have ratified the Tampere Convention"/>
          <p:cNvSpPr txBox="1"/>
          <p:nvPr/>
        </p:nvSpPr>
        <p:spPr>
          <a:xfrm>
            <a:off x="1170616" y="2256552"/>
            <a:ext cx="21971000" cy="934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l" defTabSz="1609303">
              <a:lnSpc>
                <a:spcPct val="80000"/>
              </a:lnSpc>
              <a:defRPr sz="4884" spc="-97">
                <a:solidFill>
                  <a:srgbClr val="002060"/>
                </a:solidFill>
                <a:latin typeface="Avenir Book"/>
                <a:ea typeface="Avenir Book"/>
                <a:cs typeface="Avenir Book"/>
                <a:sym typeface="Avenir Book"/>
              </a:defRPr>
            </a:lvl1pPr>
          </a:lstStyle>
          <a:p>
            <a:r>
              <a:rPr dirty="0"/>
              <a:t>that have </a:t>
            </a:r>
            <a:r>
              <a:rPr lang="en-US" altLang="zh-CN" dirty="0"/>
              <a:t>signed</a:t>
            </a:r>
            <a:r>
              <a:rPr dirty="0"/>
              <a:t> the Tampere Convention</a:t>
            </a:r>
            <a:r>
              <a:rPr lang="zh-CN" altLang="en-US" dirty="0"/>
              <a:t>*</a:t>
            </a:r>
            <a:endParaRPr dirty="0"/>
          </a:p>
        </p:txBody>
      </p:sp>
      <p:graphicFrame>
        <p:nvGraphicFramePr>
          <p:cNvPr id="268" name="Table"/>
          <p:cNvGraphicFramePr/>
          <p:nvPr>
            <p:extLst>
              <p:ext uri="{D42A27DB-BD31-4B8C-83A1-F6EECF244321}">
                <p14:modId xmlns:p14="http://schemas.microsoft.com/office/powerpoint/2010/main" val="1655319981"/>
              </p:ext>
            </p:extLst>
          </p:nvPr>
        </p:nvGraphicFramePr>
        <p:xfrm>
          <a:off x="2493790" y="3191332"/>
          <a:ext cx="19324652" cy="9611098"/>
        </p:xfrm>
        <a:graphic>
          <a:graphicData uri="http://schemas.openxmlformats.org/drawingml/2006/table">
            <a:tbl>
              <a:tblPr firstRow="1" firstCol="1">
                <a:tableStyleId>{4C3C2611-4C71-4FC5-86AE-919BDF0F9419}</a:tableStyleId>
              </a:tblPr>
              <a:tblGrid>
                <a:gridCol w="2819400">
                  <a:extLst>
                    <a:ext uri="{9D8B030D-6E8A-4147-A177-3AD203B41FA5}">
                      <a16:colId xmlns:a16="http://schemas.microsoft.com/office/drawing/2014/main" val="20000"/>
                    </a:ext>
                  </a:extLst>
                </a:gridCol>
                <a:gridCol w="4817979">
                  <a:extLst>
                    <a:ext uri="{9D8B030D-6E8A-4147-A177-3AD203B41FA5}">
                      <a16:colId xmlns:a16="http://schemas.microsoft.com/office/drawing/2014/main" val="20001"/>
                    </a:ext>
                  </a:extLst>
                </a:gridCol>
                <a:gridCol w="3974628">
                  <a:extLst>
                    <a:ext uri="{9D8B030D-6E8A-4147-A177-3AD203B41FA5}">
                      <a16:colId xmlns:a16="http://schemas.microsoft.com/office/drawing/2014/main" val="20002"/>
                    </a:ext>
                  </a:extLst>
                </a:gridCol>
                <a:gridCol w="3734778">
                  <a:extLst>
                    <a:ext uri="{9D8B030D-6E8A-4147-A177-3AD203B41FA5}">
                      <a16:colId xmlns:a16="http://schemas.microsoft.com/office/drawing/2014/main" val="20003"/>
                    </a:ext>
                  </a:extLst>
                </a:gridCol>
                <a:gridCol w="3977867">
                  <a:extLst>
                    <a:ext uri="{9D8B030D-6E8A-4147-A177-3AD203B41FA5}">
                      <a16:colId xmlns:a16="http://schemas.microsoft.com/office/drawing/2014/main" val="20004"/>
                    </a:ext>
                  </a:extLst>
                </a:gridCol>
              </a:tblGrid>
              <a:tr h="840067">
                <a:tc>
                  <a:txBody>
                    <a:bodyPr/>
                    <a:lstStyle/>
                    <a:p>
                      <a:pPr defTabSz="2438400">
                        <a:defRPr b="0"/>
                      </a:pPr>
                      <a:r>
                        <a:rPr sz="2500">
                          <a:solidFill>
                            <a:srgbClr val="FFFFFF"/>
                          </a:solidFill>
                          <a:latin typeface="Avenir Heavy"/>
                          <a:ea typeface="Avenir Heavy"/>
                          <a:cs typeface="Avenir Heavy"/>
                          <a:sym typeface="Avenir Heavy"/>
                        </a:rPr>
                        <a:t>EUROPE</a:t>
                      </a: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192B33">
                        <a:alpha val="61736"/>
                      </a:srgbClr>
                    </a:solidFill>
                  </a:tcPr>
                </a:tc>
                <a:tc>
                  <a:txBody>
                    <a:bodyPr/>
                    <a:lstStyle/>
                    <a:p>
                      <a:pPr marL="0" marR="0" indent="0" algn="ctr" defTabSz="2438400" rtl="0" latinLnBrk="0">
                        <a:lnSpc>
                          <a:spcPct val="100000"/>
                        </a:lnSpc>
                        <a:spcBef>
                          <a:spcPts val="0"/>
                        </a:spcBef>
                        <a:spcAft>
                          <a:spcPts val="0"/>
                        </a:spcAft>
                        <a:buClrTx/>
                        <a:buSzTx/>
                        <a:buFontTx/>
                        <a:buNone/>
                        <a:tabLst/>
                      </a:pPr>
                      <a:r>
                        <a:rPr lang="en-US" altLang="zh-CN" sz="2500" b="0" i="0" u="none" strike="noStrike" cap="none" spc="0" baseline="0" dirty="0">
                          <a:solidFill>
                            <a:srgbClr val="C00000"/>
                          </a:solidFill>
                          <a:uFillTx/>
                          <a:latin typeface="Avenir Book"/>
                          <a:ea typeface="Avenir Book"/>
                          <a:cs typeface="Avenir Book"/>
                          <a:sym typeface="Avenir Book"/>
                        </a:rPr>
                        <a:t>Portugal</a:t>
                      </a:r>
                      <a:endParaRPr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192B33">
                        <a:alpha val="21153"/>
                      </a:srgbClr>
                    </a:solidFill>
                  </a:tcPr>
                </a:tc>
                <a:tc>
                  <a:txBody>
                    <a:bodyPr/>
                    <a:lstStyle/>
                    <a:p>
                      <a:pPr marL="0" marR="0" indent="0" algn="ctr" defTabSz="2438400" rtl="0" latinLnBrk="0">
                        <a:lnSpc>
                          <a:spcPct val="100000"/>
                        </a:lnSpc>
                        <a:spcBef>
                          <a:spcPts val="0"/>
                        </a:spcBef>
                        <a:spcAft>
                          <a:spcPts val="0"/>
                        </a:spcAft>
                        <a:buClrTx/>
                        <a:buSzTx/>
                        <a:buFontTx/>
                        <a:buNone/>
                        <a:tabLst/>
                      </a:pPr>
                      <a:r>
                        <a:rPr lang="en-US" altLang="zh-CN" sz="2500" b="0" i="0" u="none" strike="noStrike" cap="none" spc="0" baseline="0" dirty="0">
                          <a:solidFill>
                            <a:srgbClr val="FFFFFF"/>
                          </a:solidFill>
                          <a:uFillTx/>
                          <a:latin typeface="Avenir Heavy"/>
                          <a:ea typeface="Avenir Book"/>
                          <a:cs typeface="Avenir Book"/>
                          <a:sym typeface="Avenir Book"/>
                        </a:rPr>
                        <a:t>Commonwealth</a:t>
                      </a:r>
                      <a:r>
                        <a:rPr lang="zh-CN" altLang="en-US" sz="2500" b="0" i="0" u="none" strike="noStrike" cap="none" spc="0" baseline="0" dirty="0">
                          <a:solidFill>
                            <a:srgbClr val="FFFFFF"/>
                          </a:solidFill>
                          <a:uFillTx/>
                          <a:latin typeface="Avenir Heavy"/>
                          <a:ea typeface="Avenir Book"/>
                          <a:cs typeface="Avenir Book"/>
                          <a:sym typeface="Avenir Book"/>
                        </a:rPr>
                        <a:t> </a:t>
                      </a:r>
                      <a:r>
                        <a:rPr lang="en-US" altLang="zh-CN" sz="2500" b="0" i="0" u="none" strike="noStrike" cap="none" spc="0" baseline="0" dirty="0">
                          <a:solidFill>
                            <a:srgbClr val="FFFFFF"/>
                          </a:solidFill>
                          <a:uFillTx/>
                          <a:latin typeface="Avenir Heavy"/>
                          <a:ea typeface="Avenir Book"/>
                          <a:cs typeface="Avenir Book"/>
                          <a:sym typeface="Avenir Book"/>
                        </a:rPr>
                        <a:t>of</a:t>
                      </a:r>
                      <a:r>
                        <a:rPr lang="zh-CN" altLang="en-US" sz="2500" b="0" i="0" u="none" strike="noStrike" cap="none" spc="0" baseline="0" dirty="0">
                          <a:solidFill>
                            <a:srgbClr val="FFFFFF"/>
                          </a:solidFill>
                          <a:uFillTx/>
                          <a:latin typeface="Avenir Heavy"/>
                          <a:ea typeface="Avenir Book"/>
                          <a:cs typeface="Avenir Book"/>
                          <a:sym typeface="Avenir Book"/>
                        </a:rPr>
                        <a:t> </a:t>
                      </a:r>
                      <a:r>
                        <a:rPr lang="en-US" altLang="zh-CN" sz="2500" b="0" i="0" u="none" strike="noStrike" cap="none" spc="0" baseline="0" dirty="0">
                          <a:solidFill>
                            <a:srgbClr val="FFFFFF"/>
                          </a:solidFill>
                          <a:uFillTx/>
                          <a:latin typeface="Avenir Heavy"/>
                          <a:ea typeface="Avenir Book"/>
                          <a:cs typeface="Avenir Book"/>
                          <a:sym typeface="Avenir Book"/>
                        </a:rPr>
                        <a:t>Independent</a:t>
                      </a:r>
                      <a:r>
                        <a:rPr lang="zh-CN" altLang="en-US" sz="2500" b="0" i="0" u="none" strike="noStrike" cap="none" spc="0" baseline="0" dirty="0">
                          <a:solidFill>
                            <a:srgbClr val="FFFFFF"/>
                          </a:solidFill>
                          <a:uFillTx/>
                          <a:latin typeface="Avenir Heavy"/>
                          <a:ea typeface="Avenir Book"/>
                          <a:cs typeface="Avenir Book"/>
                          <a:sym typeface="Avenir Book"/>
                        </a:rPr>
                        <a:t> </a:t>
                      </a:r>
                      <a:r>
                        <a:rPr lang="en-US" altLang="zh-CN" sz="2500" b="0" i="0" u="none" strike="noStrike" cap="none" spc="0" baseline="0" dirty="0">
                          <a:solidFill>
                            <a:srgbClr val="FFFFFF"/>
                          </a:solidFill>
                          <a:uFillTx/>
                          <a:latin typeface="Avenir Heavy"/>
                          <a:ea typeface="Avenir Book"/>
                          <a:cs typeface="Avenir Book"/>
                          <a:sym typeface="Avenir Book"/>
                        </a:rPr>
                        <a:t>States</a:t>
                      </a:r>
                      <a:endParaRPr lang="en-US" sz="2500" b="0" i="0" u="none" strike="noStrike" cap="none" spc="0" baseline="0" dirty="0">
                        <a:solidFill>
                          <a:srgbClr val="FFFFFF"/>
                        </a:solidFill>
                        <a:uFillTx/>
                        <a:latin typeface="Avenir Heavy"/>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99A2AD"/>
                    </a:solidFill>
                  </a:tcPr>
                </a:tc>
                <a:tc>
                  <a:txBody>
                    <a:bodyPr/>
                    <a:lstStyle/>
                    <a:p>
                      <a:pPr marL="0" marR="0" indent="0" algn="ctr" defTabSz="2438400" rtl="0" latinLnBrk="0">
                        <a:lnSpc>
                          <a:spcPct val="100000"/>
                        </a:lnSpc>
                        <a:spcBef>
                          <a:spcPts val="0"/>
                        </a:spcBef>
                        <a:spcAft>
                          <a:spcPts val="0"/>
                        </a:spcAft>
                        <a:buClrTx/>
                        <a:buSzTx/>
                        <a:buFontTx/>
                        <a:buNone/>
                        <a:tabLst/>
                      </a:pPr>
                      <a:r>
                        <a:rPr lang="en-US" altLang="zh-CN" sz="2500" b="0" i="0" u="none" strike="noStrike" cap="none" spc="0" baseline="0" dirty="0">
                          <a:solidFill>
                            <a:srgbClr val="C00000"/>
                          </a:solidFill>
                          <a:uFillTx/>
                          <a:latin typeface="Avenir Book"/>
                          <a:ea typeface="Avenir Book"/>
                          <a:cs typeface="Avenir Book"/>
                          <a:sym typeface="Avenir Book"/>
                        </a:rPr>
                        <a:t>Congo</a:t>
                      </a:r>
                      <a:endParaRPr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CCDEE9"/>
                    </a:solidFill>
                  </a:tcPr>
                </a:tc>
                <a:tc>
                  <a:txBody>
                    <a:bodyPr/>
                    <a:lstStyle/>
                    <a:p>
                      <a:pPr defTabSz="2438400"/>
                      <a:r>
                        <a:rPr lang="en-US" sz="2500" b="0" dirty="0">
                          <a:latin typeface="Avenir Book"/>
                          <a:ea typeface="Avenir Book"/>
                          <a:cs typeface="Avenir Book"/>
                          <a:sym typeface="Avenir Book"/>
                        </a:rPr>
                        <a:t>El Salvador</a:t>
                      </a: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a:solidFill>
                        <a:srgbClr val="FFFFFF"/>
                      </a:solidFill>
                    </a:lnT>
                    <a:lnB w="25400">
                      <a:solidFill>
                        <a:srgbClr val="FFFFFF"/>
                      </a:solidFill>
                    </a:lnB>
                    <a:solidFill>
                      <a:srgbClr val="30438F">
                        <a:alpha val="18214"/>
                      </a:srgbClr>
                    </a:solidFill>
                  </a:tcPr>
                </a:tc>
                <a:extLst>
                  <a:ext uri="{0D108BD9-81ED-4DB2-BD59-A6C34878D82A}">
                    <a16:rowId xmlns:a16="http://schemas.microsoft.com/office/drawing/2014/main" val="10000"/>
                  </a:ext>
                </a:extLst>
              </a:tr>
              <a:tr h="978913">
                <a:tc>
                  <a:txBody>
                    <a:bodyPr/>
                    <a:lstStyle/>
                    <a:p>
                      <a:pPr defTabSz="2438400">
                        <a:defRPr b="0"/>
                      </a:pPr>
                      <a:r>
                        <a:rPr sz="2500">
                          <a:latin typeface="Avenir Book"/>
                          <a:ea typeface="Avenir Book"/>
                          <a:cs typeface="Avenir Book"/>
                          <a:sym typeface="Avenir Book"/>
                        </a:rPr>
                        <a:t>Bulgaria </a:t>
                      </a: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192B33">
                        <a:alpha val="21153"/>
                      </a:srgbClr>
                    </a:solidFill>
                  </a:tcPr>
                </a:tc>
                <a:tc>
                  <a:txBody>
                    <a:bodyPr/>
                    <a:lstStyle/>
                    <a:p>
                      <a:pPr defTabSz="2438400"/>
                      <a:r>
                        <a:rPr sz="2500" dirty="0">
                          <a:latin typeface="Avenir Book"/>
                          <a:ea typeface="Avenir Book"/>
                          <a:cs typeface="Avenir Book"/>
                          <a:sym typeface="Avenir Book"/>
                        </a:rPr>
                        <a:t>Romania</a:t>
                      </a: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192B33">
                        <a:alpha val="21153"/>
                      </a:srgbClr>
                    </a:solidFill>
                  </a:tcPr>
                </a:tc>
                <a:tc>
                  <a:txBody>
                    <a:bodyPr/>
                    <a:lstStyle/>
                    <a:p>
                      <a:pPr marL="0" marR="0" indent="0" algn="ctr" defTabSz="2438400" rtl="0" latinLnBrk="0">
                        <a:lnSpc>
                          <a:spcPct val="100000"/>
                        </a:lnSpc>
                        <a:spcBef>
                          <a:spcPts val="0"/>
                        </a:spcBef>
                        <a:spcAft>
                          <a:spcPts val="0"/>
                        </a:spcAft>
                        <a:buClrTx/>
                        <a:buSzTx/>
                        <a:buFontTx/>
                        <a:buNone/>
                        <a:tabLst/>
                      </a:pPr>
                      <a:r>
                        <a:rPr lang="en-US" altLang="zh-CN" sz="2500" b="0" i="0" u="none" strike="noStrike" cap="none" spc="0" baseline="0" dirty="0">
                          <a:solidFill>
                            <a:srgbClr val="C00000"/>
                          </a:solidFill>
                          <a:uFillTx/>
                          <a:latin typeface="Avenir Book"/>
                          <a:ea typeface="Avenir Book"/>
                          <a:cs typeface="Avenir Book"/>
                          <a:sym typeface="Avenir Book"/>
                        </a:rPr>
                        <a:t>Russian Federation</a:t>
                      </a:r>
                      <a:endParaRPr lang="en-US"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D3DAE1"/>
                    </a:solidFill>
                  </a:tcPr>
                </a:tc>
                <a:tc>
                  <a:txBody>
                    <a:bodyPr/>
                    <a:lstStyle/>
                    <a:p>
                      <a:pPr marL="0" marR="0" indent="0" algn="ctr" defTabSz="2438400" rtl="0" latinLnBrk="0">
                        <a:lnSpc>
                          <a:spcPct val="100000"/>
                        </a:lnSpc>
                        <a:spcBef>
                          <a:spcPts val="0"/>
                        </a:spcBef>
                        <a:spcAft>
                          <a:spcPts val="0"/>
                        </a:spcAft>
                        <a:buClrTx/>
                        <a:buSzTx/>
                        <a:buFontTx/>
                        <a:buNone/>
                        <a:tabLst/>
                      </a:pPr>
                      <a:r>
                        <a:rPr lang="en-CH" sz="2500" b="0" i="0" u="none" strike="noStrike" cap="none" spc="0" baseline="0" dirty="0">
                          <a:solidFill>
                            <a:srgbClr val="C00000"/>
                          </a:solidFill>
                          <a:uFillTx/>
                          <a:latin typeface="Avenir Book"/>
                          <a:ea typeface="Avenir Book"/>
                          <a:cs typeface="Avenir Book"/>
                          <a:sym typeface="Avenir Book"/>
                        </a:rPr>
                        <a:t>Gabon</a:t>
                      </a:r>
                      <a:endParaRPr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CCDEE9"/>
                    </a:solidFill>
                  </a:tcPr>
                </a:tc>
                <a:tc>
                  <a:txBody>
                    <a:bodyPr/>
                    <a:lstStyle/>
                    <a:p>
                      <a:pPr defTabSz="2438400"/>
                      <a:r>
                        <a:rPr sz="2500" dirty="0">
                          <a:latin typeface="Avenir Book"/>
                          <a:ea typeface="Avenir Book"/>
                          <a:cs typeface="Avenir Book"/>
                          <a:sym typeface="Avenir Book"/>
                        </a:rPr>
                        <a:t>Uruguay</a:t>
                      </a: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a:solidFill>
                        <a:srgbClr val="FFFFFF"/>
                      </a:solidFill>
                    </a:lnT>
                    <a:lnB w="25400">
                      <a:solidFill>
                        <a:srgbClr val="FFFFFF"/>
                      </a:solidFill>
                    </a:lnB>
                    <a:solidFill>
                      <a:srgbClr val="DBDDEC"/>
                    </a:solidFill>
                  </a:tcPr>
                </a:tc>
                <a:extLst>
                  <a:ext uri="{0D108BD9-81ED-4DB2-BD59-A6C34878D82A}">
                    <a16:rowId xmlns:a16="http://schemas.microsoft.com/office/drawing/2014/main" val="10001"/>
                  </a:ext>
                </a:extLst>
              </a:tr>
              <a:tr h="537493">
                <a:tc>
                  <a:txBody>
                    <a:bodyPr/>
                    <a:lstStyle/>
                    <a:p>
                      <a:pPr defTabSz="2438400">
                        <a:defRPr b="0"/>
                      </a:pPr>
                      <a:r>
                        <a:rPr sz="2500">
                          <a:latin typeface="Avenir Book"/>
                          <a:ea typeface="Avenir Book"/>
                          <a:cs typeface="Avenir Book"/>
                          <a:sym typeface="Avenir Book"/>
                        </a:rPr>
                        <a:t>Czech Republic      </a:t>
                      </a:r>
                    </a:p>
                  </a:txBody>
                  <a:tcPr marL="34290" marR="34290" marT="34290" marB="34290" anchor="ctr" horzOverflow="overflow">
                    <a:lnL w="25400">
                      <a:solidFill>
                        <a:srgbClr val="FFFFFF"/>
                      </a:solidFill>
                    </a:lnL>
                    <a:lnR w="25400">
                      <a:solidFill>
                        <a:srgbClr val="FFFFFF"/>
                      </a:solidFill>
                    </a:lnR>
                    <a:lnT w="25400">
                      <a:solidFill>
                        <a:srgbClr val="FFFFFF"/>
                      </a:solidFill>
                    </a:lnT>
                    <a:lnB w="25400">
                      <a:solidFill>
                        <a:srgbClr val="FFFFFF"/>
                      </a:solidFill>
                    </a:lnB>
                    <a:solidFill>
                      <a:srgbClr val="192B33">
                        <a:alpha val="21153"/>
                      </a:srgbClr>
                    </a:solidFill>
                  </a:tcPr>
                </a:tc>
                <a:tc>
                  <a:txBody>
                    <a:bodyPr/>
                    <a:lstStyle/>
                    <a:p>
                      <a:pPr marL="0" marR="0" lvl="0" indent="0" algn="ctr" defTabSz="2438400" rtl="0" eaLnBrk="1" fontAlgn="auto" latinLnBrk="0" hangingPunct="1">
                        <a:lnSpc>
                          <a:spcPct val="100000"/>
                        </a:lnSpc>
                        <a:spcBef>
                          <a:spcPts val="0"/>
                        </a:spcBef>
                        <a:spcAft>
                          <a:spcPts val="0"/>
                        </a:spcAft>
                        <a:buClrTx/>
                        <a:buSzTx/>
                        <a:buFontTx/>
                        <a:buNone/>
                        <a:tabLst/>
                        <a:defRPr/>
                      </a:pPr>
                      <a:r>
                        <a:rPr lang="en-US" sz="2500" dirty="0">
                          <a:latin typeface="Avenir Book"/>
                          <a:ea typeface="Avenir Book"/>
                          <a:cs typeface="Avenir Book"/>
                          <a:sym typeface="Avenir Book"/>
                        </a:rPr>
                        <a:t>Slovakia</a:t>
                      </a: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192B33">
                        <a:alpha val="21153"/>
                      </a:srgbClr>
                    </a:solidFill>
                  </a:tcPr>
                </a:tc>
                <a:tc>
                  <a:txBody>
                    <a:bodyPr/>
                    <a:lstStyle/>
                    <a:p>
                      <a:pPr marL="0" marR="0" indent="0" algn="ctr" defTabSz="2438400" rtl="0" latinLnBrk="0">
                        <a:lnSpc>
                          <a:spcPct val="100000"/>
                        </a:lnSpc>
                        <a:spcBef>
                          <a:spcPts val="0"/>
                        </a:spcBef>
                        <a:spcAft>
                          <a:spcPts val="0"/>
                        </a:spcAft>
                        <a:buClrTx/>
                        <a:buSzTx/>
                        <a:buFontTx/>
                        <a:buNone/>
                        <a:tabLst/>
                      </a:pPr>
                      <a:r>
                        <a:rPr lang="en-US" altLang="zh-CN" sz="2500" b="0" i="0" u="none" strike="noStrike" cap="none" spc="0" baseline="0" dirty="0">
                          <a:solidFill>
                            <a:srgbClr val="C00000"/>
                          </a:solidFill>
                          <a:uFillTx/>
                          <a:latin typeface="Avenir Book"/>
                          <a:ea typeface="Avenir Book"/>
                          <a:cs typeface="Avenir Book"/>
                          <a:sym typeface="Avenir Book"/>
                        </a:rPr>
                        <a:t>Tajikistan</a:t>
                      </a:r>
                      <a:endParaRPr lang="en-US"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2B476D">
                        <a:alpha val="20628"/>
                      </a:srgbClr>
                    </a:solidFill>
                  </a:tcPr>
                </a:tc>
                <a:tc>
                  <a:txBody>
                    <a:bodyPr/>
                    <a:lstStyle/>
                    <a:p>
                      <a:pPr marL="0" marR="0" indent="0" algn="ctr" defTabSz="2438400" rtl="0" latinLnBrk="0">
                        <a:lnSpc>
                          <a:spcPct val="100000"/>
                        </a:lnSpc>
                        <a:spcBef>
                          <a:spcPts val="0"/>
                        </a:spcBef>
                        <a:spcAft>
                          <a:spcPts val="0"/>
                        </a:spcAft>
                        <a:buClrTx/>
                        <a:buSzTx/>
                        <a:buFontTx/>
                        <a:buNone/>
                        <a:tabLst/>
                      </a:pPr>
                      <a:r>
                        <a:rPr lang="en-US" altLang="zh-CN" sz="2500" b="0" i="0" u="none" strike="noStrike" cap="none" spc="0" baseline="0" dirty="0">
                          <a:solidFill>
                            <a:srgbClr val="C00000"/>
                          </a:solidFill>
                          <a:uFillTx/>
                          <a:latin typeface="Avenir Book"/>
                          <a:ea typeface="Avenir Book"/>
                          <a:cs typeface="Avenir Book"/>
                          <a:sym typeface="Avenir Book"/>
                        </a:rPr>
                        <a:t>Ghana</a:t>
                      </a:r>
                      <a:endParaRPr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CCDEE9"/>
                    </a:solidFill>
                  </a:tcPr>
                </a:tc>
                <a:tc>
                  <a:txBody>
                    <a:bodyPr/>
                    <a:lstStyle/>
                    <a:p>
                      <a:pPr marL="0" marR="0" indent="0" algn="ctr" defTabSz="2438400" rtl="0" latinLnBrk="0">
                        <a:lnSpc>
                          <a:spcPct val="100000"/>
                        </a:lnSpc>
                        <a:spcBef>
                          <a:spcPts val="0"/>
                        </a:spcBef>
                        <a:spcAft>
                          <a:spcPts val="0"/>
                        </a:spcAft>
                        <a:buClrTx/>
                        <a:buSzTx/>
                        <a:buFontTx/>
                        <a:buNone/>
                        <a:tabLst/>
                      </a:pPr>
                      <a:r>
                        <a:rPr lang="en-US" altLang="zh-CN" sz="2500" b="0" i="0" u="none" strike="noStrike" cap="none" spc="0" baseline="0" dirty="0">
                          <a:solidFill>
                            <a:srgbClr val="C00000"/>
                          </a:solidFill>
                          <a:uFillTx/>
                          <a:latin typeface="Avenir Book"/>
                          <a:ea typeface="Avenir Book"/>
                          <a:cs typeface="Avenir Book"/>
                          <a:sym typeface="Avenir Book"/>
                        </a:rPr>
                        <a:t>Honduras</a:t>
                      </a:r>
                      <a:endParaRPr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a:solidFill>
                        <a:srgbClr val="FFFFFF"/>
                      </a:solidFill>
                    </a:lnT>
                    <a:lnB w="25400">
                      <a:solidFill>
                        <a:srgbClr val="FFFFFF"/>
                      </a:solidFill>
                    </a:lnB>
                    <a:solidFill>
                      <a:srgbClr val="DBDDEC"/>
                    </a:solidFill>
                  </a:tcPr>
                </a:tc>
                <a:extLst>
                  <a:ext uri="{0D108BD9-81ED-4DB2-BD59-A6C34878D82A}">
                    <a16:rowId xmlns:a16="http://schemas.microsoft.com/office/drawing/2014/main" val="10002"/>
                  </a:ext>
                </a:extLst>
              </a:tr>
              <a:tr h="537493">
                <a:tc>
                  <a:txBody>
                    <a:bodyPr/>
                    <a:lstStyle/>
                    <a:p>
                      <a:pPr defTabSz="2438400">
                        <a:defRPr b="0"/>
                      </a:pPr>
                      <a:r>
                        <a:rPr sz="2500">
                          <a:latin typeface="Avenir Book"/>
                          <a:ea typeface="Avenir Book"/>
                          <a:cs typeface="Avenir Book"/>
                          <a:sym typeface="Avenir Book"/>
                        </a:rPr>
                        <a:t>Cyprus</a:t>
                      </a: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192B33">
                        <a:alpha val="21153"/>
                      </a:srgbClr>
                    </a:solidFill>
                  </a:tcPr>
                </a:tc>
                <a:tc>
                  <a:txBody>
                    <a:bodyPr/>
                    <a:lstStyle/>
                    <a:p>
                      <a:pPr defTabSz="2438400"/>
                      <a:r>
                        <a:rPr sz="2500" dirty="0">
                          <a:latin typeface="Avenir Book"/>
                          <a:ea typeface="Avenir Book"/>
                          <a:cs typeface="Avenir Book"/>
                          <a:sym typeface="Avenir Book"/>
                        </a:rPr>
                        <a:t>Sweden</a:t>
                      </a: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192B33">
                        <a:alpha val="21153"/>
                      </a:srgbClr>
                    </a:solidFill>
                  </a:tcPr>
                </a:tc>
                <a:tc>
                  <a:txBody>
                    <a:bodyPr/>
                    <a:lstStyle/>
                    <a:p>
                      <a:pPr marL="0" marR="0" indent="0" algn="ctr" defTabSz="2438400" rtl="0" latinLnBrk="0">
                        <a:lnSpc>
                          <a:spcPct val="100000"/>
                        </a:lnSpc>
                        <a:spcBef>
                          <a:spcPts val="0"/>
                        </a:spcBef>
                        <a:spcAft>
                          <a:spcPts val="0"/>
                        </a:spcAft>
                        <a:buClrTx/>
                        <a:buSzTx/>
                        <a:buFontTx/>
                        <a:buNone/>
                        <a:tabLst/>
                      </a:pPr>
                      <a:r>
                        <a:rPr lang="en-US" altLang="zh-CN" sz="2500" b="0" i="0" u="none" strike="noStrike" cap="none" spc="0" baseline="0" dirty="0">
                          <a:solidFill>
                            <a:srgbClr val="C00000"/>
                          </a:solidFill>
                          <a:uFillTx/>
                          <a:latin typeface="Avenir Book"/>
                          <a:ea typeface="Avenir Book"/>
                          <a:cs typeface="Avenir Book"/>
                          <a:sym typeface="Avenir Book"/>
                        </a:rPr>
                        <a:t>Uzbekistan</a:t>
                      </a:r>
                      <a:endParaRPr lang="en-US"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cap="flat" cmpd="sng" algn="ctr">
                      <a:solidFill>
                        <a:srgbClr val="FFFFFF"/>
                      </a:solidFill>
                      <a:prstDash val="solid"/>
                      <a:round/>
                      <a:headEnd type="none" w="med" len="med"/>
                      <a:tailEnd type="none" w="med" len="med"/>
                    </a:lnB>
                    <a:solidFill>
                      <a:srgbClr val="2B476D">
                        <a:alpha val="20628"/>
                      </a:srgbClr>
                    </a:solidFill>
                  </a:tcPr>
                </a:tc>
                <a:tc>
                  <a:txBody>
                    <a:bodyPr/>
                    <a:lstStyle/>
                    <a:p>
                      <a:pPr defTabSz="2438400"/>
                      <a:r>
                        <a:rPr sz="2500" dirty="0">
                          <a:solidFill>
                            <a:srgbClr val="FFFFFF"/>
                          </a:solidFill>
                          <a:latin typeface="Avenir Heavy"/>
                          <a:ea typeface="Avenir Heavy"/>
                          <a:cs typeface="Avenir Heavy"/>
                          <a:sym typeface="Avenir Heavy"/>
                        </a:rPr>
                        <a:t>ARAB STATES</a:t>
                      </a: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50A2A2"/>
                    </a:solidFill>
                  </a:tcPr>
                </a:tc>
                <a:tc>
                  <a:txBody>
                    <a:bodyPr/>
                    <a:lstStyle/>
                    <a:p>
                      <a:pPr marL="0" marR="0" indent="0" algn="ctr" defTabSz="2438400" rtl="0" latinLnBrk="0">
                        <a:lnSpc>
                          <a:spcPct val="100000"/>
                        </a:lnSpc>
                        <a:spcBef>
                          <a:spcPts val="0"/>
                        </a:spcBef>
                        <a:spcAft>
                          <a:spcPts val="0"/>
                        </a:spcAft>
                        <a:buClrTx/>
                        <a:buSzTx/>
                        <a:buFontTx/>
                        <a:buNone/>
                        <a:tabLst/>
                      </a:pPr>
                      <a:r>
                        <a:rPr lang="en-US" sz="2500" b="0" i="0" u="none" strike="noStrike" cap="none" spc="0" baseline="0" dirty="0">
                          <a:solidFill>
                            <a:srgbClr val="C00000"/>
                          </a:solidFill>
                          <a:uFillTx/>
                          <a:latin typeface="Avenir Book"/>
                          <a:ea typeface="+mn-ea"/>
                          <a:cs typeface="+mn-cs"/>
                          <a:sym typeface="Helvetica Neue"/>
                        </a:rPr>
                        <a:t>United States of America</a:t>
                      </a:r>
                      <a:endParaRPr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a:solidFill>
                        <a:srgbClr val="FFFFFF"/>
                      </a:solidFill>
                    </a:lnT>
                    <a:lnB w="25400">
                      <a:solidFill>
                        <a:srgbClr val="FFFFFF"/>
                      </a:solidFill>
                    </a:lnB>
                    <a:solidFill>
                      <a:srgbClr val="DBDDEC"/>
                    </a:solidFill>
                  </a:tcPr>
                </a:tc>
                <a:extLst>
                  <a:ext uri="{0D108BD9-81ED-4DB2-BD59-A6C34878D82A}">
                    <a16:rowId xmlns:a16="http://schemas.microsoft.com/office/drawing/2014/main" val="10003"/>
                  </a:ext>
                </a:extLst>
              </a:tr>
              <a:tr h="978913">
                <a:tc>
                  <a:txBody>
                    <a:bodyPr/>
                    <a:lstStyle/>
                    <a:p>
                      <a:pPr defTabSz="2438400">
                        <a:defRPr b="0"/>
                      </a:pPr>
                      <a:r>
                        <a:rPr sz="2500">
                          <a:latin typeface="Avenir Book"/>
                          <a:ea typeface="Avenir Book"/>
                          <a:cs typeface="Avenir Book"/>
                          <a:sym typeface="Avenir Book"/>
                        </a:rPr>
                        <a:t>Denmark</a:t>
                      </a: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192B33">
                        <a:alpha val="21153"/>
                      </a:srgbClr>
                    </a:solidFill>
                  </a:tcPr>
                </a:tc>
                <a:tc>
                  <a:txBody>
                    <a:bodyPr/>
                    <a:lstStyle/>
                    <a:p>
                      <a:pPr defTabSz="2438400"/>
                      <a:r>
                        <a:rPr sz="2500" dirty="0">
                          <a:latin typeface="Avenir Book"/>
                          <a:ea typeface="Avenir Book"/>
                          <a:cs typeface="Avenir Book"/>
                          <a:sym typeface="Avenir Book"/>
                        </a:rPr>
                        <a:t>Switzerland</a:t>
                      </a: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192B33">
                        <a:alpha val="21153"/>
                      </a:srgbClr>
                    </a:solidFill>
                  </a:tcPr>
                </a:tc>
                <a:tc>
                  <a:txBody>
                    <a:bodyPr/>
                    <a:lstStyle/>
                    <a:p>
                      <a:pPr marL="0" marR="0" lvl="0" indent="0" algn="ctr" defTabSz="2438400" rtl="0" eaLnBrk="1" fontAlgn="auto" latinLnBrk="0" hangingPunct="1">
                        <a:lnSpc>
                          <a:spcPct val="100000"/>
                        </a:lnSpc>
                        <a:spcBef>
                          <a:spcPts val="0"/>
                        </a:spcBef>
                        <a:spcAft>
                          <a:spcPts val="0"/>
                        </a:spcAft>
                        <a:buClrTx/>
                        <a:buSzTx/>
                        <a:buFontTx/>
                        <a:buNone/>
                        <a:tabLst/>
                        <a:defRPr/>
                      </a:pPr>
                      <a:r>
                        <a:rPr lang="en-US" sz="2500" dirty="0">
                          <a:solidFill>
                            <a:srgbClr val="FFFFFF"/>
                          </a:solidFill>
                          <a:latin typeface="Avenir Heavy"/>
                          <a:ea typeface="Avenir Heavy"/>
                          <a:cs typeface="Avenir Heavy"/>
                          <a:sym typeface="Avenir Heavy"/>
                        </a:rPr>
                        <a:t>AFRICA</a:t>
                      </a: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a:solidFill>
                        <a:srgbClr val="FFFFFF"/>
                      </a:solidFill>
                    </a:lnB>
                    <a:solidFill>
                      <a:srgbClr val="6AA0C0"/>
                    </a:solidFill>
                  </a:tcPr>
                </a:tc>
                <a:tc>
                  <a:txBody>
                    <a:bodyPr/>
                    <a:lstStyle/>
                    <a:p>
                      <a:pPr defTabSz="2438400"/>
                      <a:r>
                        <a:rPr sz="2500" dirty="0">
                          <a:latin typeface="Avenir Book"/>
                          <a:ea typeface="Avenir Book"/>
                          <a:cs typeface="Avenir Book"/>
                          <a:sym typeface="Avenir Book"/>
                        </a:rPr>
                        <a:t>Lebanon</a:t>
                      </a: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2B8482">
                        <a:alpha val="21530"/>
                      </a:srgbClr>
                    </a:solidFill>
                  </a:tcPr>
                </a:tc>
                <a:tc>
                  <a:txBody>
                    <a:bodyPr/>
                    <a:lstStyle/>
                    <a:p>
                      <a:pPr defTabSz="2438400"/>
                      <a:r>
                        <a:rPr sz="2500" dirty="0">
                          <a:latin typeface="Avenir Book"/>
                          <a:ea typeface="Avenir Book"/>
                          <a:cs typeface="Avenir Book"/>
                          <a:sym typeface="Avenir Book"/>
                        </a:rPr>
                        <a:t>Nicaragua</a:t>
                      </a: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a:solidFill>
                        <a:srgbClr val="FFFFFF"/>
                      </a:solidFill>
                    </a:lnT>
                    <a:lnB w="25400">
                      <a:solidFill>
                        <a:srgbClr val="FFFFFF"/>
                      </a:solidFill>
                    </a:lnB>
                    <a:solidFill>
                      <a:srgbClr val="DBDDEC"/>
                    </a:solidFill>
                  </a:tcPr>
                </a:tc>
                <a:extLst>
                  <a:ext uri="{0D108BD9-81ED-4DB2-BD59-A6C34878D82A}">
                    <a16:rowId xmlns:a16="http://schemas.microsoft.com/office/drawing/2014/main" val="10004"/>
                  </a:ext>
                </a:extLst>
              </a:tr>
              <a:tr h="537493">
                <a:tc>
                  <a:txBody>
                    <a:bodyPr/>
                    <a:lstStyle/>
                    <a:p>
                      <a:pPr defTabSz="2438400">
                        <a:defRPr b="0"/>
                      </a:pPr>
                      <a:r>
                        <a:rPr sz="2500">
                          <a:latin typeface="Avenir Book"/>
                          <a:ea typeface="Avenir Book"/>
                          <a:cs typeface="Avenir Book"/>
                          <a:sym typeface="Avenir Book"/>
                        </a:rPr>
                        <a:t>Finland</a:t>
                      </a:r>
                    </a:p>
                  </a:txBody>
                  <a:tcPr marL="34290" marR="34290" marT="34290" marB="34290" anchor="ctr" horzOverflow="overflow">
                    <a:lnL w="25400">
                      <a:solidFill>
                        <a:srgbClr val="FFFFFF"/>
                      </a:solidFill>
                    </a:lnL>
                    <a:lnR w="25400">
                      <a:solidFill>
                        <a:srgbClr val="FFFFFF"/>
                      </a:solidFill>
                    </a:lnR>
                    <a:lnT w="25400">
                      <a:solidFill>
                        <a:srgbClr val="FFFFFF"/>
                      </a:solidFill>
                    </a:lnT>
                    <a:lnB w="25400">
                      <a:solidFill>
                        <a:srgbClr val="FFFFFF"/>
                      </a:solidFill>
                    </a:lnB>
                    <a:solidFill>
                      <a:srgbClr val="192B33">
                        <a:alpha val="21153"/>
                      </a:srgbClr>
                    </a:solidFill>
                  </a:tcPr>
                </a:tc>
                <a:tc>
                  <a:txBody>
                    <a:bodyPr/>
                    <a:lstStyle/>
                    <a:p>
                      <a:pPr marL="0" marR="0" lvl="0" indent="0" algn="ctr" defTabSz="2438400" rtl="0" eaLnBrk="1" fontAlgn="auto" latinLnBrk="0" hangingPunct="1">
                        <a:lnSpc>
                          <a:spcPct val="100000"/>
                        </a:lnSpc>
                        <a:spcBef>
                          <a:spcPts val="0"/>
                        </a:spcBef>
                        <a:spcAft>
                          <a:spcPts val="0"/>
                        </a:spcAft>
                        <a:buClrTx/>
                        <a:buSzTx/>
                        <a:buFontTx/>
                        <a:buNone/>
                        <a:tabLst/>
                        <a:defRPr/>
                      </a:pPr>
                      <a:r>
                        <a:rPr lang="en-US" sz="2500" dirty="0">
                          <a:latin typeface="Avenir Book"/>
                          <a:ea typeface="Avenir Book"/>
                          <a:cs typeface="Avenir Book"/>
                          <a:sym typeface="Avenir Book"/>
                        </a:rPr>
                        <a:t>Iceland</a:t>
                      </a: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192B33">
                        <a:alpha val="21153"/>
                      </a:srgbClr>
                    </a:solidFill>
                  </a:tcPr>
                </a:tc>
                <a:tc>
                  <a:txBody>
                    <a:bodyPr/>
                    <a:lstStyle/>
                    <a:p>
                      <a:pPr marL="0" marR="0" indent="0" algn="ctr" defTabSz="2438400" rtl="0" latinLnBrk="0">
                        <a:lnSpc>
                          <a:spcPct val="100000"/>
                        </a:lnSpc>
                        <a:spcBef>
                          <a:spcPts val="0"/>
                        </a:spcBef>
                        <a:spcAft>
                          <a:spcPts val="0"/>
                        </a:spcAft>
                        <a:buClrTx/>
                        <a:buSzTx/>
                        <a:buFontTx/>
                        <a:buNone/>
                        <a:tabLst/>
                      </a:pPr>
                      <a:r>
                        <a:rPr lang="en-US" altLang="zh-CN" sz="2500" b="0" i="0" u="none" strike="noStrike" cap="none" spc="0" baseline="0" dirty="0">
                          <a:solidFill>
                            <a:srgbClr val="C00000"/>
                          </a:solidFill>
                          <a:uFillTx/>
                          <a:latin typeface="Avenir Book"/>
                          <a:ea typeface="Avenir Book"/>
                          <a:cs typeface="Avenir Book"/>
                          <a:sym typeface="Avenir Book"/>
                        </a:rPr>
                        <a:t>Niger</a:t>
                      </a:r>
                      <a:endParaRPr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CCDDE8"/>
                    </a:solidFill>
                  </a:tcPr>
                </a:tc>
                <a:tc>
                  <a:txBody>
                    <a:bodyPr/>
                    <a:lstStyle/>
                    <a:p>
                      <a:pPr defTabSz="2438400"/>
                      <a:r>
                        <a:rPr sz="2500" dirty="0">
                          <a:latin typeface="Avenir Book"/>
                          <a:ea typeface="Avenir Book"/>
                          <a:cs typeface="Avenir Book"/>
                          <a:sym typeface="Avenir Book"/>
                        </a:rPr>
                        <a:t>Kuwait</a:t>
                      </a: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2B8482">
                        <a:alpha val="21530"/>
                      </a:srgbClr>
                    </a:solidFill>
                  </a:tcPr>
                </a:tc>
                <a:tc>
                  <a:txBody>
                    <a:bodyPr/>
                    <a:lstStyle/>
                    <a:p>
                      <a:pPr defTabSz="2438400"/>
                      <a:r>
                        <a:rPr sz="2500" dirty="0">
                          <a:latin typeface="Avenir Book"/>
                          <a:ea typeface="Avenir Book"/>
                          <a:cs typeface="Avenir Book"/>
                          <a:sym typeface="Avenir Book"/>
                        </a:rPr>
                        <a:t>Panama</a:t>
                      </a: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a:solidFill>
                        <a:srgbClr val="FFFFFF"/>
                      </a:solidFill>
                    </a:lnT>
                    <a:lnB w="25400">
                      <a:solidFill>
                        <a:srgbClr val="FFFFFF"/>
                      </a:solidFill>
                    </a:lnB>
                    <a:solidFill>
                      <a:srgbClr val="DBDDEC"/>
                    </a:solidFill>
                  </a:tcPr>
                </a:tc>
                <a:extLst>
                  <a:ext uri="{0D108BD9-81ED-4DB2-BD59-A6C34878D82A}">
                    <a16:rowId xmlns:a16="http://schemas.microsoft.com/office/drawing/2014/main" val="10005"/>
                  </a:ext>
                </a:extLst>
              </a:tr>
              <a:tr h="656388">
                <a:tc>
                  <a:txBody>
                    <a:bodyPr/>
                    <a:lstStyle/>
                    <a:p>
                      <a:pPr marL="0" marR="0" indent="0" algn="ctr" defTabSz="2438400" rtl="0" latinLnBrk="0">
                        <a:lnSpc>
                          <a:spcPct val="100000"/>
                        </a:lnSpc>
                        <a:spcBef>
                          <a:spcPts val="0"/>
                        </a:spcBef>
                        <a:spcAft>
                          <a:spcPts val="0"/>
                        </a:spcAft>
                        <a:buClrTx/>
                        <a:buSzTx/>
                        <a:buFontTx/>
                        <a:buNone/>
                        <a:tabLst/>
                        <a:defRPr b="0"/>
                      </a:pPr>
                      <a:r>
                        <a:rPr lang="en-US" altLang="zh-CN" sz="2500" b="0" i="0" u="none" strike="noStrike" cap="none" spc="0" baseline="0" dirty="0">
                          <a:solidFill>
                            <a:srgbClr val="C00000"/>
                          </a:solidFill>
                          <a:uFillTx/>
                          <a:latin typeface="Avenir Book"/>
                          <a:ea typeface="Avenir Book"/>
                          <a:cs typeface="Avenir Book"/>
                          <a:sym typeface="Avenir Book"/>
                        </a:rPr>
                        <a:t>Estonia</a:t>
                      </a:r>
                      <a:endParaRPr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192B33">
                        <a:alpha val="21153"/>
                      </a:srgbClr>
                    </a:solidFill>
                  </a:tcPr>
                </a:tc>
                <a:tc>
                  <a:txBody>
                    <a:bodyPr/>
                    <a:lstStyle/>
                    <a:p>
                      <a:pPr defTabSz="2438400"/>
                      <a:r>
                        <a:rPr sz="2500" dirty="0">
                          <a:solidFill>
                            <a:srgbClr val="FFFFFF"/>
                          </a:solidFill>
                          <a:latin typeface="Avenir Heavy"/>
                          <a:ea typeface="Avenir Heavy"/>
                          <a:cs typeface="Avenir Heavy"/>
                          <a:sym typeface="Avenir Heavy"/>
                        </a:rPr>
                        <a:t>C</a:t>
                      </a:r>
                      <a:r>
                        <a:rPr lang="en-US" altLang="zh-CN" sz="2500" dirty="0">
                          <a:solidFill>
                            <a:srgbClr val="FFFFFF"/>
                          </a:solidFill>
                          <a:latin typeface="Avenir Heavy"/>
                          <a:ea typeface="Avenir Heavy"/>
                          <a:cs typeface="Avenir Heavy"/>
                          <a:sym typeface="Avenir Heavy"/>
                        </a:rPr>
                        <a:t>aribbean</a:t>
                      </a:r>
                      <a:r>
                        <a:rPr sz="2500" dirty="0">
                          <a:solidFill>
                            <a:srgbClr val="FFFFFF"/>
                          </a:solidFill>
                          <a:latin typeface="Avenir Heavy"/>
                          <a:ea typeface="Avenir Heavy"/>
                          <a:cs typeface="Avenir Heavy"/>
                          <a:sym typeface="Avenir Heavy"/>
                        </a:rPr>
                        <a:t> </a:t>
                      </a:r>
                      <a:r>
                        <a:rPr lang="en-US" altLang="zh-CN" sz="2500" dirty="0">
                          <a:solidFill>
                            <a:srgbClr val="FFFFFF"/>
                          </a:solidFill>
                          <a:latin typeface="Avenir Heavy"/>
                          <a:ea typeface="Avenir Heavy"/>
                          <a:cs typeface="Avenir Heavy"/>
                          <a:sym typeface="Avenir Heavy"/>
                        </a:rPr>
                        <a:t>&amp;</a:t>
                      </a:r>
                      <a:r>
                        <a:rPr sz="2500" dirty="0">
                          <a:solidFill>
                            <a:srgbClr val="FFFFFF"/>
                          </a:solidFill>
                          <a:latin typeface="Avenir Heavy"/>
                          <a:ea typeface="Avenir Heavy"/>
                          <a:cs typeface="Avenir Heavy"/>
                          <a:sym typeface="Avenir Heavy"/>
                        </a:rPr>
                        <a:t> </a:t>
                      </a:r>
                      <a:r>
                        <a:rPr lang="en-US" altLang="zh-CN" sz="2500" dirty="0">
                          <a:solidFill>
                            <a:srgbClr val="FFFFFF"/>
                          </a:solidFill>
                          <a:latin typeface="Avenir Heavy"/>
                          <a:ea typeface="Avenir Heavy"/>
                          <a:cs typeface="Avenir Heavy"/>
                          <a:sym typeface="Avenir Heavy"/>
                        </a:rPr>
                        <a:t>the</a:t>
                      </a:r>
                      <a:r>
                        <a:rPr sz="2500" dirty="0">
                          <a:solidFill>
                            <a:srgbClr val="FFFFFF"/>
                          </a:solidFill>
                          <a:latin typeface="Avenir Heavy"/>
                          <a:ea typeface="Avenir Heavy"/>
                          <a:cs typeface="Avenir Heavy"/>
                          <a:sym typeface="Avenir Heavy"/>
                        </a:rPr>
                        <a:t> P</a:t>
                      </a:r>
                      <a:r>
                        <a:rPr lang="en-US" altLang="zh-CN" sz="2500" dirty="0">
                          <a:solidFill>
                            <a:srgbClr val="FFFFFF"/>
                          </a:solidFill>
                          <a:latin typeface="Avenir Heavy"/>
                          <a:ea typeface="Avenir Heavy"/>
                          <a:cs typeface="Avenir Heavy"/>
                          <a:sym typeface="Avenir Heavy"/>
                        </a:rPr>
                        <a:t>acific</a:t>
                      </a:r>
                      <a:r>
                        <a:rPr sz="2500" dirty="0">
                          <a:solidFill>
                            <a:srgbClr val="FFFFFF"/>
                          </a:solidFill>
                          <a:latin typeface="Avenir Heavy"/>
                          <a:ea typeface="Avenir Heavy"/>
                          <a:cs typeface="Avenir Heavy"/>
                          <a:sym typeface="Avenir Heavy"/>
                        </a:rPr>
                        <a:t>  </a:t>
                      </a: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B3A2A1"/>
                    </a:solidFill>
                  </a:tcPr>
                </a:tc>
                <a:tc>
                  <a:txBody>
                    <a:bodyPr/>
                    <a:lstStyle/>
                    <a:p>
                      <a:pPr marL="0" marR="0" indent="0" algn="ctr" defTabSz="2438400" rtl="0" latinLnBrk="0">
                        <a:lnSpc>
                          <a:spcPct val="100000"/>
                        </a:lnSpc>
                        <a:spcBef>
                          <a:spcPts val="0"/>
                        </a:spcBef>
                        <a:spcAft>
                          <a:spcPts val="0"/>
                        </a:spcAft>
                        <a:buClrTx/>
                        <a:buSzTx/>
                        <a:buFontTx/>
                        <a:buNone/>
                        <a:tabLst/>
                      </a:pPr>
                      <a:r>
                        <a:rPr lang="en-US" altLang="zh-CN" sz="2500" b="0" i="0" u="none" strike="noStrike" cap="none" spc="0" baseline="0" dirty="0">
                          <a:solidFill>
                            <a:srgbClr val="C00000"/>
                          </a:solidFill>
                          <a:uFillTx/>
                          <a:latin typeface="Avenir Book"/>
                          <a:ea typeface="Avenir Book"/>
                          <a:cs typeface="Avenir Book"/>
                          <a:sym typeface="Avenir Book"/>
                        </a:rPr>
                        <a:t>Senegal</a:t>
                      </a:r>
                      <a:endParaRPr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CCDDE8"/>
                    </a:solidFill>
                  </a:tcPr>
                </a:tc>
                <a:tc>
                  <a:txBody>
                    <a:bodyPr/>
                    <a:lstStyle/>
                    <a:p>
                      <a:pPr defTabSz="2438400"/>
                      <a:r>
                        <a:rPr sz="2500" dirty="0">
                          <a:latin typeface="Avenir Book"/>
                          <a:ea typeface="Avenir Book"/>
                          <a:cs typeface="Avenir Book"/>
                          <a:sym typeface="Avenir Book"/>
                        </a:rPr>
                        <a:t>Morocco</a:t>
                      </a: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2B8482">
                        <a:alpha val="21530"/>
                      </a:srgbClr>
                    </a:solidFill>
                  </a:tcPr>
                </a:tc>
                <a:tc>
                  <a:txBody>
                    <a:bodyPr/>
                    <a:lstStyle/>
                    <a:p>
                      <a:pPr defTabSz="2438400"/>
                      <a:r>
                        <a:rPr sz="2500" dirty="0">
                          <a:latin typeface="Avenir Book"/>
                          <a:ea typeface="Avenir Book"/>
                          <a:cs typeface="Avenir Book"/>
                          <a:sym typeface="Avenir Book"/>
                        </a:rPr>
                        <a:t>Peru</a:t>
                      </a: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a:solidFill>
                        <a:srgbClr val="FFFFFF"/>
                      </a:solidFill>
                    </a:lnT>
                    <a:lnB w="25400">
                      <a:solidFill>
                        <a:srgbClr val="FFFFFF"/>
                      </a:solidFill>
                    </a:lnB>
                    <a:solidFill>
                      <a:srgbClr val="DBDDEC"/>
                    </a:solidFill>
                  </a:tcPr>
                </a:tc>
                <a:extLst>
                  <a:ext uri="{0D108BD9-81ED-4DB2-BD59-A6C34878D82A}">
                    <a16:rowId xmlns:a16="http://schemas.microsoft.com/office/drawing/2014/main" val="10006"/>
                  </a:ext>
                </a:extLst>
              </a:tr>
              <a:tr h="656388">
                <a:tc>
                  <a:txBody>
                    <a:bodyPr/>
                    <a:lstStyle/>
                    <a:p>
                      <a:pPr marL="0" marR="0" indent="0" algn="ctr" defTabSz="2438400" rtl="0" latinLnBrk="0">
                        <a:lnSpc>
                          <a:spcPct val="100000"/>
                        </a:lnSpc>
                        <a:spcBef>
                          <a:spcPts val="0"/>
                        </a:spcBef>
                        <a:spcAft>
                          <a:spcPts val="0"/>
                        </a:spcAft>
                        <a:buClrTx/>
                        <a:buSzTx/>
                        <a:buFontTx/>
                        <a:buNone/>
                        <a:tabLst/>
                        <a:defRPr b="0"/>
                      </a:pPr>
                      <a:r>
                        <a:rPr lang="en-US" altLang="zh-CN" sz="2500" b="0" i="0" u="none" strike="noStrike" cap="none" spc="0" baseline="0" dirty="0">
                          <a:solidFill>
                            <a:srgbClr val="C00000"/>
                          </a:solidFill>
                          <a:uFillTx/>
                          <a:latin typeface="Avenir Book"/>
                          <a:ea typeface="Avenir Book"/>
                          <a:cs typeface="Avenir Book"/>
                          <a:sym typeface="Avenir Book"/>
                        </a:rPr>
                        <a:t>Germany</a:t>
                      </a:r>
                      <a:endParaRPr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a:solidFill>
                        <a:srgbClr val="FFFFFF"/>
                      </a:solidFill>
                    </a:lnB>
                    <a:solidFill>
                      <a:srgbClr val="192B33">
                        <a:alpha val="21153"/>
                      </a:srgbClr>
                    </a:solidFill>
                  </a:tcPr>
                </a:tc>
                <a:tc>
                  <a:txBody>
                    <a:bodyPr/>
                    <a:lstStyle/>
                    <a:p>
                      <a:pPr marL="0" marR="0" indent="0" algn="ctr" defTabSz="2438400" rtl="0" latinLnBrk="0">
                        <a:lnSpc>
                          <a:spcPct val="100000"/>
                        </a:lnSpc>
                        <a:spcBef>
                          <a:spcPts val="0"/>
                        </a:spcBef>
                        <a:spcAft>
                          <a:spcPts val="0"/>
                        </a:spcAft>
                        <a:buClrTx/>
                        <a:buSzTx/>
                        <a:buFontTx/>
                        <a:buNone/>
                        <a:tabLst/>
                      </a:pPr>
                      <a:r>
                        <a:rPr lang="en-US" altLang="zh-CN" sz="2500" b="0" i="0" u="none" strike="noStrike" cap="none" spc="0" baseline="0" dirty="0">
                          <a:solidFill>
                            <a:srgbClr val="C00000"/>
                          </a:solidFill>
                          <a:uFillTx/>
                          <a:latin typeface="Avenir Book"/>
                          <a:ea typeface="Avenir Book"/>
                          <a:cs typeface="Avenir Book"/>
                          <a:sym typeface="Avenir Book"/>
                        </a:rPr>
                        <a:t>Haiti</a:t>
                      </a:r>
                      <a:endParaRPr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a:solidFill>
                        <a:srgbClr val="FFFFFF"/>
                      </a:solidFill>
                    </a:lnB>
                    <a:solidFill>
                      <a:srgbClr val="E8DDDC"/>
                    </a:solidFill>
                  </a:tcPr>
                </a:tc>
                <a:tc>
                  <a:txBody>
                    <a:bodyPr/>
                    <a:lstStyle/>
                    <a:p>
                      <a:pPr marL="0" marR="0" lvl="0" indent="0" algn="ctr" defTabSz="2438400" rtl="0" eaLnBrk="1" fontAlgn="auto" latinLnBrk="0" hangingPunct="1">
                        <a:lnSpc>
                          <a:spcPct val="100000"/>
                        </a:lnSpc>
                        <a:spcBef>
                          <a:spcPts val="0"/>
                        </a:spcBef>
                        <a:spcAft>
                          <a:spcPts val="0"/>
                        </a:spcAft>
                        <a:buClrTx/>
                        <a:buSzTx/>
                        <a:buFontTx/>
                        <a:buNone/>
                        <a:tabLst/>
                        <a:defRPr/>
                      </a:pPr>
                      <a:r>
                        <a:rPr lang="en-US" altLang="zh-CN" sz="2500" b="0" i="0" u="none" strike="noStrike" cap="none" spc="0" baseline="0" dirty="0">
                          <a:solidFill>
                            <a:srgbClr val="C00000"/>
                          </a:solidFill>
                          <a:uFillTx/>
                          <a:latin typeface="Avenir Book"/>
                          <a:ea typeface="Avenir Book"/>
                          <a:cs typeface="Avenir Book"/>
                          <a:sym typeface="Avenir Book"/>
                        </a:rPr>
                        <a:t>Mali</a:t>
                      </a:r>
                      <a:endParaRPr lang="en-US"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CCDDE8"/>
                    </a:solidFill>
                  </a:tcPr>
                </a:tc>
                <a:tc>
                  <a:txBody>
                    <a:bodyPr/>
                    <a:lstStyle/>
                    <a:p>
                      <a:pPr marL="0" marR="0" lvl="0" indent="0" algn="ctr" defTabSz="2438400" rtl="0" eaLnBrk="1" fontAlgn="auto" latinLnBrk="0" hangingPunct="1">
                        <a:lnSpc>
                          <a:spcPct val="100000"/>
                        </a:lnSpc>
                        <a:spcBef>
                          <a:spcPts val="0"/>
                        </a:spcBef>
                        <a:spcAft>
                          <a:spcPts val="0"/>
                        </a:spcAft>
                        <a:buClrTx/>
                        <a:buSzTx/>
                        <a:buFontTx/>
                        <a:buNone/>
                        <a:tabLst/>
                        <a:defRPr/>
                      </a:pPr>
                      <a:r>
                        <a:rPr lang="en-US" altLang="zh-CN" sz="2500" b="0" i="0" u="none" strike="noStrike" cap="none" spc="0" baseline="0" dirty="0">
                          <a:solidFill>
                            <a:srgbClr val="C00000"/>
                          </a:solidFill>
                          <a:uFillTx/>
                          <a:latin typeface="Avenir Book"/>
                          <a:ea typeface="Avenir Book"/>
                          <a:cs typeface="Avenir Book"/>
                          <a:sym typeface="Avenir Book"/>
                        </a:rPr>
                        <a:t>Mauritania</a:t>
                      </a:r>
                      <a:endParaRPr lang="en-US"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a:solidFill>
                        <a:srgbClr val="FFFFFF"/>
                      </a:solidFill>
                    </a:lnB>
                    <a:solidFill>
                      <a:srgbClr val="2B8482">
                        <a:alpha val="21530"/>
                      </a:srgbClr>
                    </a:solidFill>
                  </a:tcPr>
                </a:tc>
                <a:tc>
                  <a:txBody>
                    <a:bodyPr/>
                    <a:lstStyle/>
                    <a:p>
                      <a:pPr defTabSz="2438400"/>
                      <a:r>
                        <a:rPr sz="2500" dirty="0">
                          <a:latin typeface="Avenir Book"/>
                          <a:ea typeface="Avenir Book"/>
                          <a:cs typeface="Avenir Book"/>
                          <a:sym typeface="Avenir Book"/>
                        </a:rPr>
                        <a:t>Venezuela</a:t>
                      </a: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cap="flat" cmpd="sng" algn="ctr">
                      <a:solidFill>
                        <a:srgbClr val="FFFFFF"/>
                      </a:solidFill>
                      <a:prstDash val="solid"/>
                      <a:round/>
                      <a:headEnd type="none" w="med" len="med"/>
                      <a:tailEnd type="none" w="med" len="med"/>
                    </a:lnT>
                    <a:lnB w="25400">
                      <a:solidFill>
                        <a:srgbClr val="FFFFFF"/>
                      </a:solidFill>
                    </a:lnB>
                    <a:solidFill>
                      <a:srgbClr val="DBDDEC"/>
                    </a:solidFill>
                  </a:tcPr>
                </a:tc>
                <a:extLst>
                  <a:ext uri="{0D108BD9-81ED-4DB2-BD59-A6C34878D82A}">
                    <a16:rowId xmlns:a16="http://schemas.microsoft.com/office/drawing/2014/main" val="2692736903"/>
                  </a:ext>
                </a:extLst>
              </a:tr>
              <a:tr h="656388">
                <a:tc>
                  <a:txBody>
                    <a:bodyPr/>
                    <a:lstStyle/>
                    <a:p>
                      <a:pPr marL="0" marR="0" indent="0" algn="ctr" defTabSz="2438400" rtl="0" latinLnBrk="0">
                        <a:lnSpc>
                          <a:spcPct val="100000"/>
                        </a:lnSpc>
                        <a:spcBef>
                          <a:spcPts val="0"/>
                        </a:spcBef>
                        <a:spcAft>
                          <a:spcPts val="0"/>
                        </a:spcAft>
                        <a:buClrTx/>
                        <a:buSzTx/>
                        <a:buFontTx/>
                        <a:buNone/>
                        <a:tabLst/>
                        <a:defRPr b="0"/>
                      </a:pPr>
                      <a:r>
                        <a:rPr lang="en-US" altLang="zh-CN" sz="2500" b="0" i="0" u="none" strike="noStrike" cap="none" spc="0" baseline="0" dirty="0">
                          <a:solidFill>
                            <a:srgbClr val="C00000"/>
                          </a:solidFill>
                          <a:uFillTx/>
                          <a:latin typeface="Avenir Book"/>
                          <a:ea typeface="Avenir Book"/>
                          <a:cs typeface="Avenir Book"/>
                          <a:sym typeface="Avenir Book"/>
                        </a:rPr>
                        <a:t>Italy</a:t>
                      </a:r>
                      <a:endParaRPr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a:solidFill>
                        <a:srgbClr val="FFFFFF"/>
                      </a:solidFill>
                    </a:lnB>
                    <a:solidFill>
                      <a:srgbClr val="192B33">
                        <a:alpha val="21153"/>
                      </a:srgbClr>
                    </a:solidFill>
                  </a:tcPr>
                </a:tc>
                <a:tc>
                  <a:txBody>
                    <a:bodyPr/>
                    <a:lstStyle/>
                    <a:p>
                      <a:pPr marL="0" marR="0" lvl="0" indent="0" algn="ctr" defTabSz="2438400" rtl="0" eaLnBrk="1" fontAlgn="auto" latinLnBrk="0" hangingPunct="1">
                        <a:lnSpc>
                          <a:spcPct val="100000"/>
                        </a:lnSpc>
                        <a:spcBef>
                          <a:spcPts val="0"/>
                        </a:spcBef>
                        <a:spcAft>
                          <a:spcPts val="0"/>
                        </a:spcAft>
                        <a:buClrTx/>
                        <a:buSzTx/>
                        <a:buFontTx/>
                        <a:buNone/>
                        <a:tabLst/>
                        <a:defRPr/>
                      </a:pPr>
                      <a:r>
                        <a:rPr lang="en-US" altLang="zh-CN" sz="2500" b="0" i="0" u="none" strike="noStrike" cap="none" spc="0" baseline="0" dirty="0">
                          <a:solidFill>
                            <a:srgbClr val="C00000"/>
                          </a:solidFill>
                          <a:uFillTx/>
                          <a:latin typeface="Avenir Book"/>
                          <a:ea typeface="Avenir Book"/>
                          <a:cs typeface="Avenir Book"/>
                          <a:sym typeface="Avenir Book"/>
                        </a:rPr>
                        <a:t>Marshall islands</a:t>
                      </a:r>
                      <a:endParaRPr lang="en-US"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a:solidFill>
                        <a:srgbClr val="FFFFFF"/>
                      </a:solidFill>
                    </a:lnB>
                    <a:solidFill>
                      <a:srgbClr val="E8DDDC"/>
                    </a:solidFill>
                  </a:tcPr>
                </a:tc>
                <a:tc>
                  <a:txBody>
                    <a:bodyPr/>
                    <a:lstStyle/>
                    <a:p>
                      <a:pPr marL="0" marR="0" indent="0" algn="ctr" defTabSz="2438400" rtl="0" latinLnBrk="0">
                        <a:lnSpc>
                          <a:spcPct val="100000"/>
                        </a:lnSpc>
                        <a:spcBef>
                          <a:spcPts val="0"/>
                        </a:spcBef>
                        <a:spcAft>
                          <a:spcPts val="0"/>
                        </a:spcAft>
                        <a:buClrTx/>
                        <a:buSzTx/>
                        <a:buFontTx/>
                        <a:buNone/>
                        <a:tabLst/>
                        <a:defRPr b="0"/>
                      </a:pPr>
                      <a:r>
                        <a:rPr lang="en-US" altLang="zh-CN" sz="2500" b="0" i="0" u="none" strike="noStrike" cap="none" spc="0" baseline="0" dirty="0">
                          <a:solidFill>
                            <a:srgbClr val="C00000"/>
                          </a:solidFill>
                          <a:uFillTx/>
                          <a:latin typeface="Avenir Book"/>
                          <a:ea typeface="Avenir Heavy"/>
                          <a:cs typeface="Avenir Heavy"/>
                          <a:sym typeface="Avenir Heavy"/>
                        </a:rPr>
                        <a:t>Madagascar</a:t>
                      </a:r>
                      <a:endParaRPr sz="2500" b="0" i="0" u="none" strike="noStrike" cap="none" spc="0" baseline="0" dirty="0">
                        <a:solidFill>
                          <a:srgbClr val="C00000"/>
                        </a:solidFill>
                        <a:uFillTx/>
                        <a:latin typeface="Avenir Book"/>
                        <a:ea typeface="Avenir Heavy"/>
                        <a:cs typeface="Avenir Heavy"/>
                        <a:sym typeface="Avenir Heavy"/>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a:solidFill>
                        <a:srgbClr val="FFFFFF"/>
                      </a:solidFill>
                    </a:lnB>
                    <a:solidFill>
                      <a:srgbClr val="CCDDE8"/>
                    </a:solidFill>
                  </a:tcPr>
                </a:tc>
                <a:tc>
                  <a:txBody>
                    <a:bodyPr/>
                    <a:lstStyle/>
                    <a:p>
                      <a:pPr marL="0" marR="0" indent="0" algn="ctr" defTabSz="2438400" rtl="0" latinLnBrk="0">
                        <a:lnSpc>
                          <a:spcPct val="100000"/>
                        </a:lnSpc>
                        <a:spcBef>
                          <a:spcPts val="0"/>
                        </a:spcBef>
                        <a:spcAft>
                          <a:spcPts val="0"/>
                        </a:spcAft>
                        <a:buClrTx/>
                        <a:buSzTx/>
                        <a:buFontTx/>
                        <a:buNone/>
                        <a:tabLst/>
                      </a:pPr>
                      <a:r>
                        <a:rPr lang="en-US" altLang="zh-CN" sz="2500" b="0" i="0" u="none" strike="noStrike" cap="none" spc="0" baseline="0" dirty="0">
                          <a:solidFill>
                            <a:srgbClr val="C00000"/>
                          </a:solidFill>
                          <a:uFillTx/>
                          <a:latin typeface="Avenir Book"/>
                          <a:ea typeface="Avenir Book"/>
                          <a:cs typeface="Avenir Book"/>
                          <a:sym typeface="Avenir Book"/>
                        </a:rPr>
                        <a:t>Sudan</a:t>
                      </a:r>
                      <a:endParaRPr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2B8482">
                        <a:alpha val="21530"/>
                      </a:srgbClr>
                    </a:solidFill>
                  </a:tcPr>
                </a:tc>
                <a:tc>
                  <a:txBody>
                    <a:bodyPr/>
                    <a:lstStyle/>
                    <a:p>
                      <a:pPr marL="0" marR="0" indent="0" algn="ctr" defTabSz="2438400" rtl="0" latinLnBrk="0">
                        <a:lnSpc>
                          <a:spcPct val="100000"/>
                        </a:lnSpc>
                        <a:spcBef>
                          <a:spcPts val="0"/>
                        </a:spcBef>
                        <a:spcAft>
                          <a:spcPts val="0"/>
                        </a:spcAft>
                        <a:buClrTx/>
                        <a:buSzTx/>
                        <a:buFontTx/>
                        <a:buNone/>
                        <a:tabLst/>
                      </a:pPr>
                      <a:r>
                        <a:rPr lang="en-US" altLang="zh-CN" sz="2500" b="0" i="0" u="none" strike="noStrike" cap="none" spc="0" baseline="0" dirty="0">
                          <a:solidFill>
                            <a:srgbClr val="C00000"/>
                          </a:solidFill>
                          <a:uFillTx/>
                          <a:latin typeface="Avenir Book"/>
                          <a:ea typeface="Avenir Book"/>
                          <a:cs typeface="Avenir Book"/>
                          <a:sym typeface="Avenir Book"/>
                        </a:rPr>
                        <a:t>Chile</a:t>
                      </a:r>
                      <a:endParaRPr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cap="flat" cmpd="sng" algn="ctr">
                      <a:solidFill>
                        <a:srgbClr val="FFFFFF"/>
                      </a:solidFill>
                      <a:prstDash val="solid"/>
                      <a:round/>
                      <a:headEnd type="none" w="med" len="med"/>
                      <a:tailEnd type="none" w="med" len="med"/>
                    </a:lnT>
                    <a:lnB w="25400">
                      <a:solidFill>
                        <a:srgbClr val="FFFFFF"/>
                      </a:solidFill>
                    </a:lnB>
                    <a:solidFill>
                      <a:srgbClr val="DBDDEC"/>
                    </a:solidFill>
                  </a:tcPr>
                </a:tc>
                <a:extLst>
                  <a:ext uri="{0D108BD9-81ED-4DB2-BD59-A6C34878D82A}">
                    <a16:rowId xmlns:a16="http://schemas.microsoft.com/office/drawing/2014/main" val="2442093101"/>
                  </a:ext>
                </a:extLst>
              </a:tr>
              <a:tr h="614083">
                <a:tc>
                  <a:txBody>
                    <a:bodyPr/>
                    <a:lstStyle/>
                    <a:p>
                      <a:pPr defTabSz="2438400">
                        <a:defRPr b="0"/>
                      </a:pPr>
                      <a:r>
                        <a:rPr sz="2500">
                          <a:latin typeface="Avenir Book"/>
                          <a:ea typeface="Avenir Book"/>
                          <a:cs typeface="Avenir Book"/>
                          <a:sym typeface="Avenir Book"/>
                        </a:rPr>
                        <a:t>Hungary</a:t>
                      </a: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192B33">
                        <a:alpha val="21153"/>
                      </a:srgbClr>
                    </a:solidFill>
                  </a:tcPr>
                </a:tc>
                <a:tc>
                  <a:txBody>
                    <a:bodyPr/>
                    <a:lstStyle/>
                    <a:p>
                      <a:pPr marL="0" marR="0" lvl="0" indent="0" algn="ctr" defTabSz="2438400" rtl="0" eaLnBrk="1" fontAlgn="auto" latinLnBrk="0" hangingPunct="1">
                        <a:lnSpc>
                          <a:spcPct val="100000"/>
                        </a:lnSpc>
                        <a:spcBef>
                          <a:spcPts val="0"/>
                        </a:spcBef>
                        <a:spcAft>
                          <a:spcPts val="0"/>
                        </a:spcAft>
                        <a:buClrTx/>
                        <a:buSzTx/>
                        <a:buFontTx/>
                        <a:buNone/>
                        <a:tabLst/>
                        <a:defRPr/>
                      </a:pPr>
                      <a:r>
                        <a:rPr lang="en-US" sz="2500" dirty="0">
                          <a:solidFill>
                            <a:srgbClr val="FFFFFF"/>
                          </a:solidFill>
                          <a:latin typeface="Avenir Heavy"/>
                          <a:ea typeface="Avenir Heavy"/>
                          <a:cs typeface="Avenir Heavy"/>
                          <a:sym typeface="Avenir Heavy"/>
                        </a:rPr>
                        <a:t>ASIA</a:t>
                      </a: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cap="flat" cmpd="sng" algn="ctr">
                      <a:solidFill>
                        <a:srgbClr val="FFFFFF"/>
                      </a:solidFill>
                      <a:prstDash val="solid"/>
                      <a:round/>
                      <a:headEnd type="none" w="med" len="med"/>
                      <a:tailEnd type="none" w="med" len="med"/>
                    </a:lnB>
                    <a:solidFill>
                      <a:srgbClr val="D7C3CD"/>
                    </a:solidFill>
                  </a:tcPr>
                </a:tc>
                <a:tc>
                  <a:txBody>
                    <a:bodyPr/>
                    <a:lstStyle/>
                    <a:p>
                      <a:pPr defTabSz="2438400"/>
                      <a:r>
                        <a:rPr sz="2500" dirty="0">
                          <a:latin typeface="Avenir Book"/>
                          <a:ea typeface="Avenir Book"/>
                          <a:cs typeface="Avenir Book"/>
                          <a:sym typeface="Avenir Book"/>
                        </a:rPr>
                        <a:t>Kenya</a:t>
                      </a: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3A7DA5">
                        <a:alpha val="26966"/>
                      </a:srgbClr>
                    </a:solidFill>
                  </a:tcPr>
                </a:tc>
                <a:tc>
                  <a:txBody>
                    <a:bodyPr/>
                    <a:lstStyle/>
                    <a:p>
                      <a:pPr defTabSz="2438400">
                        <a:defRPr b="0"/>
                      </a:pPr>
                      <a:r>
                        <a:rPr sz="2500" dirty="0">
                          <a:latin typeface="Avenir Book"/>
                          <a:ea typeface="Avenir Book"/>
                          <a:cs typeface="Avenir Book"/>
                          <a:sym typeface="Avenir Book"/>
                        </a:rPr>
                        <a:t>Oman</a:t>
                      </a: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a:solidFill>
                        <a:srgbClr val="FFFFFF"/>
                      </a:solidFill>
                    </a:lnB>
                    <a:solidFill>
                      <a:srgbClr val="D4E5E5"/>
                    </a:solidFill>
                  </a:tcPr>
                </a:tc>
                <a:tc>
                  <a:txBody>
                    <a:bodyPr/>
                    <a:lstStyle/>
                    <a:p>
                      <a:pPr marL="0" marR="0" indent="0" algn="ctr" defTabSz="2438400" rtl="0" latinLnBrk="0">
                        <a:lnSpc>
                          <a:spcPct val="100000"/>
                        </a:lnSpc>
                        <a:spcBef>
                          <a:spcPts val="0"/>
                        </a:spcBef>
                        <a:spcAft>
                          <a:spcPts val="0"/>
                        </a:spcAft>
                        <a:buClrTx/>
                        <a:buSzTx/>
                        <a:buFontTx/>
                        <a:buNone/>
                        <a:tabLst/>
                      </a:pPr>
                      <a:r>
                        <a:rPr lang="en-US" altLang="zh-CN" sz="2500" b="0" i="0" u="none" strike="noStrike" cap="none" spc="0" baseline="0" dirty="0">
                          <a:solidFill>
                            <a:srgbClr val="C00000"/>
                          </a:solidFill>
                          <a:uFillTx/>
                          <a:latin typeface="Avenir Book"/>
                          <a:ea typeface="Avenir Book"/>
                          <a:cs typeface="Avenir Book"/>
                          <a:sym typeface="Avenir Book"/>
                        </a:rPr>
                        <a:t>Saint</a:t>
                      </a:r>
                      <a:r>
                        <a:rPr lang="zh-CN" altLang="en-US" sz="2500" b="0" i="0" u="none" strike="noStrike" cap="none" spc="0" baseline="0" dirty="0">
                          <a:solidFill>
                            <a:srgbClr val="C00000"/>
                          </a:solidFill>
                          <a:uFillTx/>
                          <a:latin typeface="Avenir Book"/>
                          <a:ea typeface="Avenir Book"/>
                          <a:cs typeface="Avenir Book"/>
                          <a:sym typeface="Avenir Book"/>
                        </a:rPr>
                        <a:t> </a:t>
                      </a:r>
                      <a:r>
                        <a:rPr lang="en-US" altLang="zh-CN" sz="2500" b="0" i="0" u="none" strike="noStrike" cap="none" spc="0" baseline="0" dirty="0">
                          <a:solidFill>
                            <a:srgbClr val="C00000"/>
                          </a:solidFill>
                          <a:uFillTx/>
                          <a:latin typeface="Avenir Book"/>
                          <a:ea typeface="Avenir Book"/>
                          <a:cs typeface="Avenir Book"/>
                          <a:sym typeface="Avenir Book"/>
                        </a:rPr>
                        <a:t>Lucia</a:t>
                      </a:r>
                      <a:endParaRPr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a:solidFill>
                        <a:srgbClr val="FFFFFF"/>
                      </a:solidFill>
                    </a:lnT>
                    <a:lnB w="25400">
                      <a:solidFill>
                        <a:srgbClr val="FFFFFF"/>
                      </a:solidFill>
                    </a:lnB>
                    <a:solidFill>
                      <a:srgbClr val="DBDDEC"/>
                    </a:solidFill>
                  </a:tcPr>
                </a:tc>
                <a:extLst>
                  <a:ext uri="{0D108BD9-81ED-4DB2-BD59-A6C34878D82A}">
                    <a16:rowId xmlns:a16="http://schemas.microsoft.com/office/drawing/2014/main" val="10007"/>
                  </a:ext>
                </a:extLst>
              </a:tr>
              <a:tr h="738324">
                <a:tc>
                  <a:txBody>
                    <a:bodyPr/>
                    <a:lstStyle/>
                    <a:p>
                      <a:pPr marL="0" marR="0" indent="0" algn="ctr" defTabSz="2438400" rtl="0" latinLnBrk="0">
                        <a:lnSpc>
                          <a:spcPct val="100000"/>
                        </a:lnSpc>
                        <a:spcBef>
                          <a:spcPts val="0"/>
                        </a:spcBef>
                        <a:spcAft>
                          <a:spcPts val="0"/>
                        </a:spcAft>
                        <a:buClrTx/>
                        <a:buSzTx/>
                        <a:buFontTx/>
                        <a:buNone/>
                        <a:tabLst/>
                        <a:defRPr b="0"/>
                      </a:pPr>
                      <a:r>
                        <a:rPr lang="en-US" altLang="zh-CN" sz="2500" b="0" i="0" u="none" strike="noStrike" cap="none" spc="0" baseline="0" dirty="0">
                          <a:solidFill>
                            <a:srgbClr val="C00000"/>
                          </a:solidFill>
                          <a:uFillTx/>
                          <a:latin typeface="Avenir Book"/>
                          <a:ea typeface="Avenir Book"/>
                          <a:cs typeface="Avenir Book"/>
                          <a:sym typeface="Avenir Book"/>
                        </a:rPr>
                        <a:t>Malta</a:t>
                      </a:r>
                      <a:endParaRPr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192B33">
                        <a:alpha val="21153"/>
                      </a:srgbClr>
                    </a:solidFill>
                  </a:tcPr>
                </a:tc>
                <a:tc>
                  <a:txBody>
                    <a:bodyPr/>
                    <a:lstStyle/>
                    <a:p>
                      <a:pPr marL="0" marR="0" lvl="0" indent="0" algn="ctr" defTabSz="2438400" rtl="0" eaLnBrk="1" fontAlgn="auto" latinLnBrk="0" hangingPunct="1">
                        <a:lnSpc>
                          <a:spcPct val="100000"/>
                        </a:lnSpc>
                        <a:spcBef>
                          <a:spcPts val="0"/>
                        </a:spcBef>
                        <a:spcAft>
                          <a:spcPts val="0"/>
                        </a:spcAft>
                        <a:buClrTx/>
                        <a:buSzTx/>
                        <a:buFontTx/>
                        <a:buNone/>
                        <a:tabLst/>
                        <a:defRPr/>
                      </a:pPr>
                      <a:r>
                        <a:rPr lang="en-US" altLang="zh-CN" sz="2500" b="0" i="0" u="none" strike="noStrike" cap="none" spc="0" baseline="0" dirty="0">
                          <a:solidFill>
                            <a:srgbClr val="C00000"/>
                          </a:solidFill>
                          <a:uFillTx/>
                          <a:latin typeface="Avenir Book"/>
                          <a:ea typeface="Avenir Heavy"/>
                          <a:cs typeface="Avenir Heavy"/>
                          <a:sym typeface="Avenir Heavy"/>
                        </a:rPr>
                        <a:t>Mongolia</a:t>
                      </a:r>
                      <a:endParaRPr sz="2500" b="0" i="0" u="none" strike="noStrike" cap="none" spc="0" baseline="0" dirty="0">
                        <a:solidFill>
                          <a:srgbClr val="C00000"/>
                        </a:solidFill>
                        <a:uFillTx/>
                        <a:latin typeface="Avenir Book"/>
                        <a:ea typeface="Avenir Heavy"/>
                        <a:cs typeface="Avenir Heavy"/>
                        <a:sym typeface="Avenir Heavy"/>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a:solidFill>
                        <a:srgbClr val="FFFFFF"/>
                      </a:solidFill>
                    </a:lnB>
                    <a:solidFill>
                      <a:srgbClr val="D7C3CD">
                        <a:alpha val="41176"/>
                      </a:srgbClr>
                    </a:solidFill>
                  </a:tcPr>
                </a:tc>
                <a:tc>
                  <a:txBody>
                    <a:bodyPr/>
                    <a:lstStyle/>
                    <a:p>
                      <a:pPr defTabSz="2438400"/>
                      <a:r>
                        <a:rPr sz="2500" dirty="0">
                          <a:latin typeface="Avenir Book"/>
                          <a:ea typeface="Avenir Book"/>
                          <a:cs typeface="Avenir Book"/>
                          <a:sym typeface="Avenir Book"/>
                        </a:rPr>
                        <a:t>Uganda</a:t>
                      </a: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3A7DA5">
                        <a:alpha val="26966"/>
                      </a:srgbClr>
                    </a:solidFill>
                  </a:tcPr>
                </a:tc>
                <a:tc>
                  <a:txBody>
                    <a:bodyPr/>
                    <a:lstStyle/>
                    <a:p>
                      <a:pPr defTabSz="2438400"/>
                      <a:r>
                        <a:rPr sz="2500" dirty="0">
                          <a:solidFill>
                            <a:srgbClr val="FFFFFF"/>
                          </a:solidFill>
                          <a:latin typeface="Avenir Heavy"/>
                          <a:ea typeface="Avenir Heavy"/>
                          <a:cs typeface="Avenir Heavy"/>
                          <a:sym typeface="Avenir Heavy"/>
                        </a:rPr>
                        <a:t>AMERICAS</a:t>
                      </a: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8F99C3"/>
                    </a:solidFill>
                  </a:tcPr>
                </a:tc>
                <a:tc>
                  <a:txBody>
                    <a:bodyPr/>
                    <a:lstStyle/>
                    <a:p>
                      <a:pPr marL="0" marR="0" indent="0" algn="ctr" defTabSz="2438400" rtl="0" latinLnBrk="0">
                        <a:lnSpc>
                          <a:spcPct val="100000"/>
                        </a:lnSpc>
                        <a:spcBef>
                          <a:spcPts val="0"/>
                        </a:spcBef>
                        <a:spcAft>
                          <a:spcPts val="0"/>
                        </a:spcAft>
                        <a:buClrTx/>
                        <a:buSzTx/>
                        <a:buFontTx/>
                        <a:buNone/>
                        <a:tabLst/>
                      </a:pPr>
                      <a:r>
                        <a:rPr lang="en-US" altLang="zh-CN" sz="2500" b="0" i="0" u="none" strike="noStrike" cap="none" spc="0" baseline="0" dirty="0">
                          <a:solidFill>
                            <a:srgbClr val="C00000"/>
                          </a:solidFill>
                          <a:uFillTx/>
                          <a:latin typeface="Avenir Book"/>
                          <a:ea typeface="Avenir Book"/>
                          <a:cs typeface="Avenir Book"/>
                          <a:sym typeface="Avenir Book"/>
                        </a:rPr>
                        <a:t>Costa</a:t>
                      </a:r>
                      <a:r>
                        <a:rPr lang="zh-CN" altLang="en-US" sz="2500" b="0" i="0" u="none" strike="noStrike" cap="none" spc="0" baseline="0" dirty="0">
                          <a:solidFill>
                            <a:srgbClr val="C00000"/>
                          </a:solidFill>
                          <a:uFillTx/>
                          <a:latin typeface="Avenir Book"/>
                          <a:ea typeface="Avenir Book"/>
                          <a:cs typeface="Avenir Book"/>
                          <a:sym typeface="Avenir Book"/>
                        </a:rPr>
                        <a:t> </a:t>
                      </a:r>
                      <a:r>
                        <a:rPr lang="en-US" altLang="zh-CN" sz="2500" b="0" i="0" u="none" strike="noStrike" cap="none" spc="0" baseline="0" dirty="0">
                          <a:solidFill>
                            <a:srgbClr val="C00000"/>
                          </a:solidFill>
                          <a:uFillTx/>
                          <a:latin typeface="Avenir Book"/>
                          <a:ea typeface="Avenir Book"/>
                          <a:cs typeface="Avenir Book"/>
                          <a:sym typeface="Avenir Book"/>
                        </a:rPr>
                        <a:t>Rica</a:t>
                      </a:r>
                      <a:endParaRPr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a:solidFill>
                        <a:srgbClr val="FFFFFF"/>
                      </a:solidFill>
                    </a:lnT>
                    <a:lnB w="25400" cap="flat" cmpd="sng" algn="ctr">
                      <a:solidFill>
                        <a:srgbClr val="FFFFFF"/>
                      </a:solidFill>
                      <a:prstDash val="solid"/>
                      <a:round/>
                      <a:headEnd type="none" w="med" len="med"/>
                      <a:tailEnd type="none" w="med" len="med"/>
                    </a:lnB>
                    <a:solidFill>
                      <a:srgbClr val="DBDDEC"/>
                    </a:solidFill>
                  </a:tcPr>
                </a:tc>
                <a:extLst>
                  <a:ext uri="{0D108BD9-81ED-4DB2-BD59-A6C34878D82A}">
                    <a16:rowId xmlns:a16="http://schemas.microsoft.com/office/drawing/2014/main" val="10008"/>
                  </a:ext>
                </a:extLst>
              </a:tr>
              <a:tr h="659125">
                <a:tc>
                  <a:txBody>
                    <a:bodyPr/>
                    <a:lstStyle/>
                    <a:p>
                      <a:pPr marL="0" marR="0" indent="0" algn="ctr" defTabSz="2438400" rtl="0" latinLnBrk="0">
                        <a:lnSpc>
                          <a:spcPct val="100000"/>
                        </a:lnSpc>
                        <a:spcBef>
                          <a:spcPts val="0"/>
                        </a:spcBef>
                        <a:spcAft>
                          <a:spcPts val="0"/>
                        </a:spcAft>
                        <a:buClrTx/>
                        <a:buSzTx/>
                        <a:buFontTx/>
                        <a:buNone/>
                        <a:tabLst/>
                        <a:defRPr b="0"/>
                      </a:pPr>
                      <a:r>
                        <a:rPr lang="en-US" sz="2500" b="0" i="0" u="none" strike="noStrike" cap="none" spc="0" baseline="0" dirty="0">
                          <a:solidFill>
                            <a:srgbClr val="C00000"/>
                          </a:solidFill>
                          <a:uFillTx/>
                          <a:latin typeface="Avenir Book"/>
                          <a:ea typeface="+mn-ea"/>
                          <a:cs typeface="+mn-cs"/>
                          <a:sym typeface="Helvetica Neue"/>
                        </a:rPr>
                        <a:t>North Macedonia</a:t>
                      </a:r>
                      <a:endParaRPr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192B33">
                        <a:alpha val="21153"/>
                      </a:srgbClr>
                    </a:solidFill>
                  </a:tcPr>
                </a:tc>
                <a:tc>
                  <a:txBody>
                    <a:bodyPr/>
                    <a:lstStyle/>
                    <a:p>
                      <a:pPr marL="0" marR="0" lvl="0" indent="0" algn="ctr" defTabSz="2438400" rtl="0" eaLnBrk="1" fontAlgn="auto" latinLnBrk="0" hangingPunct="1">
                        <a:lnSpc>
                          <a:spcPct val="100000"/>
                        </a:lnSpc>
                        <a:spcBef>
                          <a:spcPts val="0"/>
                        </a:spcBef>
                        <a:spcAft>
                          <a:spcPts val="0"/>
                        </a:spcAft>
                        <a:buClrTx/>
                        <a:buSzTx/>
                        <a:buFontTx/>
                        <a:buNone/>
                        <a:tabLst/>
                        <a:defRPr/>
                      </a:pPr>
                      <a:r>
                        <a:rPr lang="en-US" altLang="zh-CN" sz="2500" b="0" i="0" u="none" strike="noStrike" cap="none" spc="0" baseline="0" dirty="0">
                          <a:solidFill>
                            <a:srgbClr val="C00000"/>
                          </a:solidFill>
                          <a:uFillTx/>
                          <a:latin typeface="Avenir Book"/>
                          <a:ea typeface="Avenir Heavy"/>
                          <a:cs typeface="Avenir Heavy"/>
                          <a:sym typeface="Avenir Heavy"/>
                        </a:rPr>
                        <a:t>Nepal</a:t>
                      </a:r>
                      <a:endParaRPr sz="2500" b="0" i="0" u="none" strike="noStrike" cap="none" spc="0" baseline="0" dirty="0">
                        <a:solidFill>
                          <a:srgbClr val="C00000"/>
                        </a:solidFill>
                        <a:uFillTx/>
                        <a:latin typeface="Avenir Book"/>
                        <a:ea typeface="Avenir Heavy"/>
                        <a:cs typeface="Avenir Heavy"/>
                        <a:sym typeface="Avenir Heavy"/>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D7C3CD">
                        <a:alpha val="41176"/>
                      </a:srgbClr>
                    </a:solidFill>
                  </a:tcPr>
                </a:tc>
                <a:tc>
                  <a:txBody>
                    <a:bodyPr/>
                    <a:lstStyle/>
                    <a:p>
                      <a:pPr defTabSz="2438400"/>
                      <a:r>
                        <a:rPr lang="zh-CN" altLang="en-US" sz="2500" b="0" i="0" u="none" strike="noStrike" cap="none" spc="0" baseline="0" dirty="0">
                          <a:solidFill>
                            <a:srgbClr val="C00000"/>
                          </a:solidFill>
                          <a:uFillTx/>
                          <a:latin typeface="Avenir Book"/>
                          <a:ea typeface="Avenir Book"/>
                          <a:cs typeface="Avenir Book"/>
                          <a:sym typeface="Avenir Book"/>
                        </a:rPr>
                        <a:t> </a:t>
                      </a:r>
                      <a:r>
                        <a:rPr lang="en-CH" sz="2500" b="0" i="0" u="none" strike="noStrike" cap="none" spc="0" baseline="0" dirty="0">
                          <a:solidFill>
                            <a:srgbClr val="C00000"/>
                          </a:solidFill>
                          <a:uFillTx/>
                          <a:latin typeface="Avenir Book"/>
                          <a:ea typeface="Avenir Book"/>
                          <a:cs typeface="Avenir Book"/>
                          <a:sym typeface="Avenir Book"/>
                        </a:rPr>
                        <a:t>Benin</a:t>
                      </a:r>
                      <a:r>
                        <a:rPr lang="zh-CN" altLang="en-US" sz="2500" b="0" i="0" u="none" strike="noStrike" cap="none" spc="0" baseline="0" dirty="0">
                          <a:solidFill>
                            <a:srgbClr val="C00000"/>
                          </a:solidFill>
                          <a:uFillTx/>
                          <a:latin typeface="Avenir Book"/>
                          <a:ea typeface="Avenir Book"/>
                          <a:cs typeface="Avenir Book"/>
                          <a:sym typeface="Avenir Book"/>
                        </a:rPr>
                        <a:t>  </a:t>
                      </a:r>
                      <a:endParaRPr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3A7DA5">
                        <a:alpha val="26966"/>
                      </a:srgbClr>
                    </a:solidFill>
                  </a:tcPr>
                </a:tc>
                <a:tc>
                  <a:txBody>
                    <a:bodyPr/>
                    <a:lstStyle/>
                    <a:p>
                      <a:pPr defTabSz="2438400"/>
                      <a:r>
                        <a:rPr sz="2500" dirty="0">
                          <a:latin typeface="Avenir Book"/>
                          <a:ea typeface="Avenir Book"/>
                          <a:cs typeface="Avenir Book"/>
                          <a:sym typeface="Avenir Book"/>
                        </a:rPr>
                        <a:t>Argentina</a:t>
                      </a: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a:solidFill>
                        <a:srgbClr val="FFFFFF"/>
                      </a:solidFill>
                    </a:lnB>
                    <a:solidFill>
                      <a:srgbClr val="30438F">
                        <a:alpha val="18214"/>
                      </a:srgbClr>
                    </a:solidFill>
                  </a:tcPr>
                </a:tc>
                <a:tc rowSpan="3">
                  <a:txBody>
                    <a:bodyPr/>
                    <a:lstStyle/>
                    <a:p>
                      <a:pPr marL="0" marR="0" lvl="0" indent="0" algn="ctr" defTabSz="2438400" rtl="0" eaLnBrk="1" fontAlgn="auto" latinLnBrk="0" hangingPunct="1">
                        <a:lnSpc>
                          <a:spcPct val="100000"/>
                        </a:lnSpc>
                        <a:spcBef>
                          <a:spcPts val="0"/>
                        </a:spcBef>
                        <a:spcAft>
                          <a:spcPts val="0"/>
                        </a:spcAft>
                        <a:buClrTx/>
                        <a:buSzTx/>
                        <a:buFontTx/>
                        <a:buNone/>
                        <a:tabLst/>
                        <a:defRPr/>
                      </a:pPr>
                      <a:r>
                        <a:rPr lang="en-CH" sz="4000" b="0" i="0" u="none" strike="noStrike" cap="none" spc="0" baseline="0" dirty="0">
                          <a:solidFill>
                            <a:srgbClr val="000000"/>
                          </a:solidFill>
                          <a:uFillTx/>
                          <a:latin typeface="Avenir Book"/>
                          <a:ea typeface="Avenir Heavy"/>
                          <a:cs typeface="Avenir Heavy"/>
                          <a:sym typeface="Avenir Heavy"/>
                        </a:rPr>
                        <a:t>NEXT</a:t>
                      </a:r>
                      <a:r>
                        <a:rPr lang="en-US" altLang="zh-CN" sz="4000" b="0" i="0" u="none" strike="noStrike" cap="none" spc="0" baseline="0" dirty="0">
                          <a:solidFill>
                            <a:srgbClr val="000000"/>
                          </a:solidFill>
                          <a:uFillTx/>
                          <a:latin typeface="Avenir Book"/>
                          <a:ea typeface="Avenir Heavy"/>
                          <a:cs typeface="Avenir Heavy"/>
                          <a:sym typeface="Avenir Heavy"/>
                        </a:rPr>
                        <a:t>…?</a:t>
                      </a:r>
                      <a:endParaRPr sz="4000" b="0" i="0" u="none" strike="noStrike" cap="none" spc="0" baseline="0" dirty="0">
                        <a:solidFill>
                          <a:srgbClr val="000000"/>
                        </a:solidFill>
                        <a:uFillTx/>
                        <a:latin typeface="Avenir Book"/>
                        <a:ea typeface="Avenir Heavy"/>
                        <a:cs typeface="Avenir Heavy"/>
                        <a:sym typeface="Avenir Heavy"/>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E3E9F9"/>
                    </a:solidFill>
                  </a:tcPr>
                </a:tc>
                <a:extLst>
                  <a:ext uri="{0D108BD9-81ED-4DB2-BD59-A6C34878D82A}">
                    <a16:rowId xmlns:a16="http://schemas.microsoft.com/office/drawing/2014/main" val="10009"/>
                  </a:ext>
                </a:extLst>
              </a:tr>
              <a:tr h="610015">
                <a:tc>
                  <a:txBody>
                    <a:bodyPr/>
                    <a:lstStyle/>
                    <a:p>
                      <a:pPr marL="0" marR="0" indent="0" algn="ctr" defTabSz="2438400" rtl="0" latinLnBrk="0">
                        <a:lnSpc>
                          <a:spcPct val="100000"/>
                        </a:lnSpc>
                        <a:spcBef>
                          <a:spcPts val="0"/>
                        </a:spcBef>
                        <a:spcAft>
                          <a:spcPts val="0"/>
                        </a:spcAft>
                        <a:buClrTx/>
                        <a:buSzTx/>
                        <a:buFontTx/>
                        <a:buNone/>
                        <a:tabLst/>
                        <a:defRPr b="0"/>
                      </a:pPr>
                      <a:r>
                        <a:rPr lang="en-US" altLang="zh-CN" sz="2500" b="0" i="0" u="none" strike="noStrike" cap="none" spc="0" baseline="0" dirty="0">
                          <a:solidFill>
                            <a:srgbClr val="C00000"/>
                          </a:solidFill>
                          <a:uFillTx/>
                          <a:latin typeface="Avenir Book"/>
                          <a:ea typeface="Avenir Book"/>
                          <a:cs typeface="Avenir Book"/>
                          <a:sym typeface="Avenir Book"/>
                        </a:rPr>
                        <a:t>Poland</a:t>
                      </a:r>
                      <a:endParaRPr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192B33">
                        <a:alpha val="21153"/>
                      </a:srgbClr>
                    </a:solidFill>
                  </a:tcPr>
                </a:tc>
                <a:tc>
                  <a:txBody>
                    <a:bodyPr/>
                    <a:lstStyle/>
                    <a:p>
                      <a:pPr marL="0" marR="0" lvl="0" indent="0" algn="ctr" defTabSz="2438400" rtl="0" eaLnBrk="1" fontAlgn="auto" latinLnBrk="0" hangingPunct="1">
                        <a:lnSpc>
                          <a:spcPct val="100000"/>
                        </a:lnSpc>
                        <a:spcBef>
                          <a:spcPts val="0"/>
                        </a:spcBef>
                        <a:spcAft>
                          <a:spcPts val="0"/>
                        </a:spcAft>
                        <a:buClrTx/>
                        <a:buSzTx/>
                        <a:buFontTx/>
                        <a:buNone/>
                        <a:tabLst/>
                        <a:defRPr/>
                      </a:pPr>
                      <a:r>
                        <a:rPr lang="en-US" sz="2500" dirty="0">
                          <a:latin typeface="Avenir Book"/>
                          <a:ea typeface="Avenir Book"/>
                          <a:cs typeface="Avenir Book"/>
                          <a:sym typeface="Avenir Book"/>
                        </a:rPr>
                        <a:t>Sri Lanka</a:t>
                      </a: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D7C3CD">
                        <a:alpha val="41176"/>
                      </a:srgbClr>
                    </a:solidFill>
                  </a:tcPr>
                </a:tc>
                <a:tc>
                  <a:txBody>
                    <a:bodyPr/>
                    <a:lstStyle/>
                    <a:p>
                      <a:pPr marL="0" marR="0" indent="0" algn="ctr" defTabSz="2438400" rtl="0" latinLnBrk="0">
                        <a:lnSpc>
                          <a:spcPct val="100000"/>
                        </a:lnSpc>
                        <a:spcBef>
                          <a:spcPts val="0"/>
                        </a:spcBef>
                        <a:spcAft>
                          <a:spcPts val="0"/>
                        </a:spcAft>
                        <a:buClrTx/>
                        <a:buSzTx/>
                        <a:buFontTx/>
                        <a:buNone/>
                        <a:tabLst/>
                      </a:pPr>
                      <a:r>
                        <a:rPr lang="en-US" altLang="zh-CN" sz="2500" b="0" i="0" u="none" strike="noStrike" cap="none" spc="0" baseline="0" dirty="0">
                          <a:solidFill>
                            <a:srgbClr val="C00000"/>
                          </a:solidFill>
                          <a:uFillTx/>
                          <a:latin typeface="Avenir Book"/>
                          <a:ea typeface="Avenir Book"/>
                          <a:cs typeface="Avenir Book"/>
                          <a:sym typeface="Avenir Book"/>
                        </a:rPr>
                        <a:t>Chad</a:t>
                      </a:r>
                      <a:endParaRPr lang="en-US"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3A7DA5">
                        <a:alpha val="26966"/>
                      </a:srgbClr>
                    </a:solidFill>
                  </a:tcPr>
                </a:tc>
                <a:tc>
                  <a:txBody>
                    <a:bodyPr/>
                    <a:lstStyle/>
                    <a:p>
                      <a:pPr defTabSz="2438400"/>
                      <a:r>
                        <a:rPr sz="2500" dirty="0">
                          <a:latin typeface="Avenir Book"/>
                          <a:ea typeface="Avenir Book"/>
                          <a:cs typeface="Avenir Book"/>
                          <a:sym typeface="Avenir Book"/>
                        </a:rPr>
                        <a:t>Canada</a:t>
                      </a: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30438F">
                        <a:alpha val="18214"/>
                      </a:srgbClr>
                    </a:solidFill>
                  </a:tcPr>
                </a:tc>
                <a:tc vMerge="1">
                  <a:txBody>
                    <a:bodyPr/>
                    <a:lstStyle/>
                    <a:p>
                      <a:pPr marL="0" marR="0" lvl="0" indent="0" algn="ctr" defTabSz="2438400" rtl="0" eaLnBrk="1" fontAlgn="auto" latinLnBrk="0" hangingPunct="1">
                        <a:lnSpc>
                          <a:spcPct val="100000"/>
                        </a:lnSpc>
                        <a:spcBef>
                          <a:spcPts val="0"/>
                        </a:spcBef>
                        <a:spcAft>
                          <a:spcPts val="0"/>
                        </a:spcAft>
                        <a:buClrTx/>
                        <a:buSzTx/>
                        <a:buFontTx/>
                        <a:buNone/>
                        <a:tabLst/>
                        <a:defRPr/>
                      </a:pPr>
                      <a:endParaRPr lang="en-US" sz="2500" dirty="0">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E3E9F9"/>
                    </a:solidFill>
                  </a:tcPr>
                </a:tc>
                <a:extLst>
                  <a:ext uri="{0D108BD9-81ED-4DB2-BD59-A6C34878D82A}">
                    <a16:rowId xmlns:a16="http://schemas.microsoft.com/office/drawing/2014/main" val="10010"/>
                  </a:ext>
                </a:extLst>
              </a:tr>
              <a:tr h="610015">
                <a:tc>
                  <a:txBody>
                    <a:bodyPr/>
                    <a:lstStyle/>
                    <a:p>
                      <a:pPr defTabSz="2438400">
                        <a:defRPr b="0"/>
                      </a:pPr>
                      <a:r>
                        <a:rPr sz="2500" dirty="0">
                          <a:latin typeface="Avenir Book"/>
                          <a:ea typeface="Avenir Book"/>
                          <a:cs typeface="Avenir Book"/>
                          <a:sym typeface="Avenir Book"/>
                        </a:rPr>
                        <a:t>Netherland</a:t>
                      </a:r>
                    </a:p>
                  </a:txBody>
                  <a:tcPr marL="34290" marR="34290" marT="34290" marB="34290" anchor="ctr" horzOverflow="overflow">
                    <a:lnL w="25400">
                      <a:solidFill>
                        <a:srgbClr val="FFFFFF"/>
                      </a:solidFill>
                    </a:lnL>
                    <a:lnR w="25400" cap="flat" cmpd="sng" algn="ctr">
                      <a:solidFill>
                        <a:srgbClr val="FFFFFF"/>
                      </a:solidFill>
                      <a:prstDash val="solid"/>
                      <a:round/>
                      <a:headEnd type="none" w="med" len="med"/>
                      <a:tailEnd type="none" w="med" len="med"/>
                    </a:lnR>
                    <a:lnT w="25400">
                      <a:solidFill>
                        <a:srgbClr val="FFFFFF"/>
                      </a:solidFill>
                    </a:lnT>
                    <a:lnB w="25400" cap="flat" cmpd="sng" algn="ctr">
                      <a:solidFill>
                        <a:srgbClr val="FFFFFF"/>
                      </a:solidFill>
                      <a:prstDash val="solid"/>
                      <a:round/>
                      <a:headEnd type="none" w="med" len="med"/>
                      <a:tailEnd type="none" w="med" len="med"/>
                    </a:lnB>
                    <a:solidFill>
                      <a:srgbClr val="192B33">
                        <a:alpha val="21153"/>
                      </a:srgbClr>
                    </a:solidFill>
                  </a:tcPr>
                </a:tc>
                <a:tc>
                  <a:txBody>
                    <a:bodyPr/>
                    <a:lstStyle/>
                    <a:p>
                      <a:pPr defTabSz="2438400"/>
                      <a:r>
                        <a:rPr sz="2500" dirty="0">
                          <a:latin typeface="Avenir Book"/>
                          <a:ea typeface="Avenir Book"/>
                          <a:cs typeface="Avenir Book"/>
                          <a:sym typeface="Avenir Book"/>
                        </a:rPr>
                        <a:t>India</a:t>
                      </a: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D7C3CD">
                        <a:alpha val="41176"/>
                      </a:srgbClr>
                    </a:solidFill>
                  </a:tcPr>
                </a:tc>
                <a:tc>
                  <a:txBody>
                    <a:bodyPr/>
                    <a:lstStyle/>
                    <a:p>
                      <a:pPr defTabSz="2438400"/>
                      <a:r>
                        <a:rPr sz="2500" dirty="0">
                          <a:latin typeface="Avenir Book"/>
                          <a:ea typeface="Avenir Book"/>
                          <a:cs typeface="Avenir Book"/>
                          <a:sym typeface="Avenir Book"/>
                        </a:rPr>
                        <a:t>Burundi</a:t>
                      </a: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cap="flat" cmpd="sng" algn="ctr">
                      <a:solidFill>
                        <a:srgbClr val="FFFFFF"/>
                      </a:solidFill>
                      <a:prstDash val="solid"/>
                      <a:round/>
                      <a:headEnd type="none" w="med" len="med"/>
                      <a:tailEnd type="none" w="med" len="med"/>
                    </a:lnB>
                    <a:solidFill>
                      <a:srgbClr val="3A7DA5">
                        <a:alpha val="26966"/>
                      </a:srgbClr>
                    </a:solidFill>
                  </a:tcPr>
                </a:tc>
                <a:tc>
                  <a:txBody>
                    <a:bodyPr/>
                    <a:lstStyle/>
                    <a:p>
                      <a:pPr marL="0" marR="0" indent="0" algn="ctr" defTabSz="2438400" rtl="0" latinLnBrk="0">
                        <a:lnSpc>
                          <a:spcPct val="100000"/>
                        </a:lnSpc>
                        <a:spcBef>
                          <a:spcPts val="0"/>
                        </a:spcBef>
                        <a:spcAft>
                          <a:spcPts val="0"/>
                        </a:spcAft>
                        <a:buClrTx/>
                        <a:buSzTx/>
                        <a:buFontTx/>
                        <a:buNone/>
                        <a:tabLst/>
                      </a:pPr>
                      <a:r>
                        <a:rPr lang="en-US" altLang="zh-CN" sz="2500" b="0" i="0" u="none" strike="noStrike" cap="none" spc="0" baseline="0" dirty="0">
                          <a:solidFill>
                            <a:srgbClr val="C00000"/>
                          </a:solidFill>
                          <a:uFillTx/>
                          <a:latin typeface="Avenir Book"/>
                          <a:ea typeface="Avenir Book"/>
                          <a:cs typeface="Avenir Book"/>
                          <a:sym typeface="Avenir Book"/>
                        </a:rPr>
                        <a:t>Brazil</a:t>
                      </a:r>
                      <a:endParaRPr lang="en-CH" sz="2500" b="0" i="0" u="none" strike="noStrike" cap="none" spc="0" baseline="0" dirty="0">
                        <a:solidFill>
                          <a:srgbClr val="C00000"/>
                        </a:solidFill>
                        <a:uFillTx/>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a:solidFill>
                        <a:srgbClr val="FFFFFF"/>
                      </a:solidFill>
                    </a:lnT>
                    <a:lnB w="25400" cap="flat" cmpd="sng" algn="ctr">
                      <a:solidFill>
                        <a:srgbClr val="FFFFFF"/>
                      </a:solidFill>
                      <a:prstDash val="solid"/>
                      <a:round/>
                      <a:headEnd type="none" w="med" len="med"/>
                      <a:tailEnd type="none" w="med" len="med"/>
                    </a:lnB>
                    <a:solidFill>
                      <a:srgbClr val="30438F">
                        <a:alpha val="18214"/>
                      </a:srgbClr>
                    </a:solidFill>
                  </a:tcPr>
                </a:tc>
                <a:tc vMerge="1">
                  <a:txBody>
                    <a:bodyPr/>
                    <a:lstStyle/>
                    <a:p>
                      <a:pPr defTabSz="2438400"/>
                      <a:endParaRPr sz="2500" dirty="0">
                        <a:latin typeface="Avenir Book"/>
                        <a:ea typeface="Avenir Book"/>
                        <a:cs typeface="Avenir Book"/>
                        <a:sym typeface="Avenir Book"/>
                      </a:endParaRPr>
                    </a:p>
                  </a:txBody>
                  <a:tcPr marL="34290" marR="34290" marT="34290" marB="34290" anchor="ctr" horzOverflow="overflow">
                    <a:lnL w="25400" cap="flat" cmpd="sng" algn="ctr">
                      <a:solidFill>
                        <a:srgbClr val="FFFFFF"/>
                      </a:solidFill>
                      <a:prstDash val="solid"/>
                      <a:round/>
                      <a:headEnd type="none" w="med" len="med"/>
                      <a:tailEnd type="none" w="med" len="med"/>
                    </a:lnL>
                    <a:lnR w="25400">
                      <a:solidFill>
                        <a:srgbClr val="FFFFFF"/>
                      </a:solidFill>
                    </a:lnR>
                    <a:lnT w="25400">
                      <a:solidFill>
                        <a:srgbClr val="FFFFFF"/>
                      </a:solidFill>
                    </a:lnT>
                    <a:lnB w="25400" cap="flat" cmpd="sng" algn="ctr">
                      <a:solidFill>
                        <a:srgbClr val="FFFFFF"/>
                      </a:solidFill>
                      <a:prstDash val="solid"/>
                      <a:round/>
                      <a:headEnd type="none" w="med" len="med"/>
                      <a:tailEnd type="none" w="med" len="med"/>
                    </a:lnB>
                    <a:solidFill>
                      <a:srgbClr val="E3E9F9"/>
                    </a:solidFill>
                  </a:tcPr>
                </a:tc>
                <a:extLst>
                  <a:ext uri="{0D108BD9-81ED-4DB2-BD59-A6C34878D82A}">
                    <a16:rowId xmlns:a16="http://schemas.microsoft.com/office/drawing/2014/main" val="3131449629"/>
                  </a:ext>
                </a:extLst>
              </a:tr>
            </a:tbl>
          </a:graphicData>
        </a:graphic>
      </p:graphicFrame>
      <p:pic>
        <p:nvPicPr>
          <p:cNvPr id="269" name="Picture 4" descr="Picture 4"/>
          <p:cNvPicPr>
            <a:picLocks noChangeAspect="1"/>
          </p:cNvPicPr>
          <p:nvPr/>
        </p:nvPicPr>
        <p:blipFill>
          <a:blip r:embed="rId3"/>
          <a:stretch>
            <a:fillRect/>
          </a:stretch>
        </p:blipFill>
        <p:spPr>
          <a:xfrm>
            <a:off x="22752792" y="400831"/>
            <a:ext cx="1451072" cy="1451072"/>
          </a:xfrm>
          <a:prstGeom prst="rect">
            <a:avLst/>
          </a:prstGeom>
          <a:ln w="12700">
            <a:miter lim="400000"/>
          </a:ln>
        </p:spPr>
      </p:pic>
      <p:pic>
        <p:nvPicPr>
          <p:cNvPr id="270" name="Screen Shot 2022-05-31 at 13.59.43.png" descr="Screen Shot 2022-05-31 at 13.59.43.png"/>
          <p:cNvPicPr>
            <a:picLocks noChangeAspect="1"/>
          </p:cNvPicPr>
          <p:nvPr/>
        </p:nvPicPr>
        <p:blipFill>
          <a:blip r:embed="rId4"/>
          <a:stretch>
            <a:fillRect/>
          </a:stretch>
        </p:blipFill>
        <p:spPr>
          <a:xfrm>
            <a:off x="20884091" y="337001"/>
            <a:ext cx="1868702" cy="1578732"/>
          </a:xfrm>
          <a:prstGeom prst="rect">
            <a:avLst/>
          </a:prstGeom>
          <a:ln w="12700">
            <a:miter lim="400000"/>
          </a:ln>
        </p:spPr>
      </p:pic>
      <p:sp>
        <p:nvSpPr>
          <p:cNvPr id="7" name="that have ratified the Tampere Convention">
            <a:extLst>
              <a:ext uri="{FF2B5EF4-FFF2-40B4-BE49-F238E27FC236}">
                <a16:creationId xmlns:a16="http://schemas.microsoft.com/office/drawing/2014/main" id="{9901C15A-1705-4A2E-05CC-6C67FAF832D9}"/>
              </a:ext>
            </a:extLst>
          </p:cNvPr>
          <p:cNvSpPr txBox="1"/>
          <p:nvPr/>
        </p:nvSpPr>
        <p:spPr>
          <a:xfrm>
            <a:off x="1170616" y="13133119"/>
            <a:ext cx="21971000" cy="934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l" defTabSz="1609303">
              <a:lnSpc>
                <a:spcPct val="80000"/>
              </a:lnSpc>
              <a:defRPr sz="4884" spc="-97">
                <a:solidFill>
                  <a:srgbClr val="002060"/>
                </a:solidFill>
                <a:latin typeface="Avenir Book"/>
                <a:ea typeface="Avenir Book"/>
                <a:cs typeface="Avenir Book"/>
                <a:sym typeface="Avenir Book"/>
              </a:defRPr>
            </a:lvl1pPr>
          </a:lstStyle>
          <a:p>
            <a:r>
              <a:rPr lang="zh-CN" altLang="en-US" sz="2800" dirty="0"/>
              <a:t>*</a:t>
            </a:r>
            <a:r>
              <a:rPr lang="en-US" altLang="zh-CN" sz="2800" dirty="0"/>
              <a:t>Countries</a:t>
            </a:r>
            <a:r>
              <a:rPr lang="zh-CN" altLang="en-US" sz="2800" dirty="0"/>
              <a:t> </a:t>
            </a:r>
            <a:r>
              <a:rPr lang="en-US" altLang="zh-CN" sz="2800" dirty="0"/>
              <a:t>that</a:t>
            </a:r>
            <a:r>
              <a:rPr lang="zh-CN" altLang="en-US" sz="2800" dirty="0"/>
              <a:t> </a:t>
            </a:r>
            <a:r>
              <a:rPr lang="en-US" altLang="zh-CN" sz="2800" dirty="0"/>
              <a:t>signed</a:t>
            </a:r>
            <a:r>
              <a:rPr lang="zh-CN" altLang="en-US" sz="2800" dirty="0"/>
              <a:t> </a:t>
            </a:r>
            <a:r>
              <a:rPr lang="en-US" altLang="zh-CN" sz="2800" dirty="0"/>
              <a:t>but</a:t>
            </a:r>
            <a:r>
              <a:rPr lang="zh-CN" altLang="en-US" sz="2800" dirty="0"/>
              <a:t> </a:t>
            </a:r>
            <a:r>
              <a:rPr lang="en-US" altLang="zh-CN" sz="2800" dirty="0"/>
              <a:t>not</a:t>
            </a:r>
            <a:r>
              <a:rPr lang="zh-CN" altLang="en-US" sz="2800" dirty="0"/>
              <a:t> </a:t>
            </a:r>
            <a:r>
              <a:rPr lang="en-US" altLang="zh-CN" sz="2800" dirty="0"/>
              <a:t>yet</a:t>
            </a:r>
            <a:r>
              <a:rPr lang="zh-CN" altLang="en-US" sz="2800" dirty="0"/>
              <a:t> </a:t>
            </a:r>
            <a:r>
              <a:rPr lang="en-US" altLang="zh-CN" sz="2800" dirty="0"/>
              <a:t>ratified</a:t>
            </a:r>
            <a:r>
              <a:rPr lang="zh-CN" altLang="en-US" sz="2800" dirty="0"/>
              <a:t> </a:t>
            </a:r>
            <a:r>
              <a:rPr lang="en-US" altLang="zh-CN" sz="2800" dirty="0"/>
              <a:t>the</a:t>
            </a:r>
            <a:r>
              <a:rPr lang="zh-CN" altLang="en-US" sz="2800" dirty="0"/>
              <a:t> </a:t>
            </a:r>
            <a:r>
              <a:rPr lang="en-US" altLang="zh-CN" sz="2800" dirty="0"/>
              <a:t>Convention</a:t>
            </a:r>
            <a:r>
              <a:rPr lang="zh-CN" altLang="en-US" sz="2800" dirty="0"/>
              <a:t> </a:t>
            </a:r>
            <a:r>
              <a:rPr lang="en-US" altLang="zh-CN" sz="2800" dirty="0"/>
              <a:t>are</a:t>
            </a:r>
            <a:r>
              <a:rPr lang="zh-CN" altLang="en-US" sz="2800" dirty="0"/>
              <a:t> </a:t>
            </a:r>
            <a:r>
              <a:rPr lang="en-US" altLang="zh-CN" sz="2800" dirty="0"/>
              <a:t>marked</a:t>
            </a:r>
            <a:r>
              <a:rPr lang="zh-CN" altLang="en-US" sz="2800" dirty="0"/>
              <a:t> </a:t>
            </a:r>
            <a:r>
              <a:rPr lang="en-US" altLang="zh-CN" sz="2800" dirty="0"/>
              <a:t>in</a:t>
            </a:r>
            <a:r>
              <a:rPr lang="zh-CN" altLang="en-US" sz="2800" dirty="0"/>
              <a:t> </a:t>
            </a:r>
            <a:r>
              <a:rPr lang="en-US" altLang="zh-CN" sz="2800" dirty="0">
                <a:solidFill>
                  <a:srgbClr val="C00000"/>
                </a:solidFill>
              </a:rPr>
              <a:t>red.</a:t>
            </a:r>
            <a:endParaRPr sz="2800" dirty="0">
              <a:solidFill>
                <a:srgbClr val="C00000"/>
              </a:solidFill>
            </a:endParaRPr>
          </a:p>
        </p:txBody>
      </p:sp>
    </p:spTree>
    <p:extLst>
      <p:ext uri="{BB962C8B-B14F-4D97-AF65-F5344CB8AC3E}">
        <p14:creationId xmlns:p14="http://schemas.microsoft.com/office/powerpoint/2010/main" val="410829816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National Emergency Telecommunications Plan"/>
          <p:cNvSpPr txBox="1">
            <a:spLocks noGrp="1"/>
          </p:cNvSpPr>
          <p:nvPr>
            <p:ph type="title"/>
          </p:nvPr>
        </p:nvSpPr>
        <p:spPr>
          <a:xfrm>
            <a:off x="1206500" y="3279116"/>
            <a:ext cx="12978773" cy="2785825"/>
          </a:xfrm>
          <a:prstGeom prst="rect">
            <a:avLst/>
          </a:prstGeom>
        </p:spPr>
        <p:txBody>
          <a:bodyPr anchor="t"/>
          <a:lstStyle>
            <a:lvl1pPr>
              <a:defRPr b="0">
                <a:solidFill>
                  <a:srgbClr val="0C2A67"/>
                </a:solidFill>
                <a:latin typeface="Avenir Heavy"/>
                <a:ea typeface="Avenir Heavy"/>
                <a:cs typeface="Avenir Heavy"/>
                <a:sym typeface="Avenir Heavy"/>
              </a:defRPr>
            </a:lvl1pPr>
          </a:lstStyle>
          <a:p>
            <a:r>
              <a:t>National Emergency Telecommunications Plan</a:t>
            </a:r>
          </a:p>
        </p:txBody>
      </p:sp>
      <p:sp>
        <p:nvSpPr>
          <p:cNvPr id="273" name="A critical tool to assist policy makers and national regulatory authorities to develop a clear, flexible and user-friendly national emergency telecommunications plan with a multi-stakeholder approach. The guidelines can be used for developing tailored co"/>
          <p:cNvSpPr txBox="1">
            <a:spLocks noGrp="1"/>
          </p:cNvSpPr>
          <p:nvPr>
            <p:ph type="body" sz="half" idx="1"/>
          </p:nvPr>
        </p:nvSpPr>
        <p:spPr>
          <a:xfrm>
            <a:off x="1215480" y="7526449"/>
            <a:ext cx="12639445" cy="5385425"/>
          </a:xfrm>
          <a:prstGeom prst="rect">
            <a:avLst/>
          </a:prstGeom>
        </p:spPr>
        <p:txBody>
          <a:bodyPr/>
          <a:lstStyle>
            <a:lvl1pPr algn="just">
              <a:spcBef>
                <a:spcPts val="1700"/>
              </a:spcBef>
              <a:defRPr sz="3000" b="0">
                <a:latin typeface="Avenir Book"/>
                <a:ea typeface="Avenir Book"/>
                <a:cs typeface="Avenir Book"/>
                <a:sym typeface="Avenir Book"/>
              </a:defRPr>
            </a:lvl1pPr>
          </a:lstStyle>
          <a:p>
            <a:r>
              <a:t>A critical tool to assist policy makers and national regulatory authorities to develop a clear, flexible and user-friendly national emergency telecommunications plan with a multi-stakeholder approach. The guidelines can be used for developing tailored contingency plans for emergencies caused by natural hazards, epidemics and pandemics.</a:t>
            </a:r>
          </a:p>
        </p:txBody>
      </p:sp>
      <p:sp>
        <p:nvSpPr>
          <p:cNvPr id="274" name="Line"/>
          <p:cNvSpPr/>
          <p:nvPr/>
        </p:nvSpPr>
        <p:spPr>
          <a:xfrm>
            <a:off x="1215480" y="6849019"/>
            <a:ext cx="2208920" cy="1"/>
          </a:xfrm>
          <a:prstGeom prst="line">
            <a:avLst/>
          </a:prstGeom>
          <a:ln w="25400">
            <a:solidFill>
              <a:srgbClr val="000000"/>
            </a:solidFill>
            <a:miter lim="400000"/>
          </a:ln>
        </p:spPr>
        <p:txBody>
          <a:bodyPr lIns="50800" tIns="50800" rIns="50800" bIns="50800" anchor="ctr"/>
          <a:lstStyle/>
          <a:p>
            <a:endParaRPr/>
          </a:p>
        </p:txBody>
      </p:sp>
      <p:pic>
        <p:nvPicPr>
          <p:cNvPr id="275" name="Picture 4" descr="Picture 4"/>
          <p:cNvPicPr>
            <a:picLocks noChangeAspect="1"/>
          </p:cNvPicPr>
          <p:nvPr/>
        </p:nvPicPr>
        <p:blipFill>
          <a:blip r:embed="rId3"/>
          <a:stretch>
            <a:fillRect/>
          </a:stretch>
        </p:blipFill>
        <p:spPr>
          <a:xfrm>
            <a:off x="22752792" y="400831"/>
            <a:ext cx="1451072" cy="1451072"/>
          </a:xfrm>
          <a:prstGeom prst="rect">
            <a:avLst/>
          </a:prstGeom>
          <a:ln w="12700">
            <a:miter lim="400000"/>
          </a:ln>
        </p:spPr>
      </p:pic>
      <p:pic>
        <p:nvPicPr>
          <p:cNvPr id="276" name="Screen Shot 2022-05-31 at 13.59.43.png" descr="Screen Shot 2022-05-31 at 13.59.43.png"/>
          <p:cNvPicPr>
            <a:picLocks noChangeAspect="1"/>
          </p:cNvPicPr>
          <p:nvPr/>
        </p:nvPicPr>
        <p:blipFill>
          <a:blip r:embed="rId4"/>
          <a:stretch>
            <a:fillRect/>
          </a:stretch>
        </p:blipFill>
        <p:spPr>
          <a:xfrm>
            <a:off x="20884091" y="337001"/>
            <a:ext cx="1868702" cy="1578732"/>
          </a:xfrm>
          <a:prstGeom prst="rect">
            <a:avLst/>
          </a:prstGeom>
          <a:ln w="12700">
            <a:miter lim="400000"/>
          </a:ln>
        </p:spPr>
      </p:pic>
      <p:pic>
        <p:nvPicPr>
          <p:cNvPr id="277" name="Image" descr="Image"/>
          <p:cNvPicPr>
            <a:picLocks noChangeAspect="1"/>
          </p:cNvPicPr>
          <p:nvPr/>
        </p:nvPicPr>
        <p:blipFill>
          <a:blip r:embed="rId5"/>
          <a:stretch>
            <a:fillRect/>
          </a:stretch>
        </p:blipFill>
        <p:spPr>
          <a:xfrm>
            <a:off x="14711133" y="2492661"/>
            <a:ext cx="7107310" cy="9512039"/>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National Emergency Telecommunications Plan"/>
          <p:cNvSpPr txBox="1">
            <a:spLocks noGrp="1"/>
          </p:cNvSpPr>
          <p:nvPr>
            <p:ph type="title"/>
          </p:nvPr>
        </p:nvSpPr>
        <p:spPr>
          <a:xfrm>
            <a:off x="1206500" y="3279116"/>
            <a:ext cx="15844371" cy="2785825"/>
          </a:xfrm>
          <a:prstGeom prst="rect">
            <a:avLst/>
          </a:prstGeom>
        </p:spPr>
        <p:txBody>
          <a:bodyPr anchor="t">
            <a:normAutofit fontScale="90000"/>
          </a:bodyPr>
          <a:lstStyle>
            <a:lvl1pPr>
              <a:defRPr b="0">
                <a:solidFill>
                  <a:srgbClr val="0C2A67"/>
                </a:solidFill>
                <a:latin typeface="Avenir Heavy"/>
                <a:ea typeface="Avenir Heavy"/>
                <a:cs typeface="Avenir Heavy"/>
                <a:sym typeface="Avenir Heavy"/>
              </a:defRPr>
            </a:lvl1pPr>
          </a:lstStyle>
          <a:p>
            <a:r>
              <a:rPr lang="en-US" altLang="zh-CN" dirty="0"/>
              <a:t>The</a:t>
            </a:r>
            <a:r>
              <a:rPr lang="zh-CN" altLang="en-US" dirty="0"/>
              <a:t> </a:t>
            </a:r>
            <a:r>
              <a:rPr lang="en-US" altLang="zh-CN" dirty="0"/>
              <a:t>UN</a:t>
            </a:r>
            <a:r>
              <a:rPr lang="zh-CN" altLang="en-US" dirty="0"/>
              <a:t> </a:t>
            </a:r>
            <a:r>
              <a:rPr lang="en-US" altLang="zh-CN" dirty="0"/>
              <a:t>Secretary</a:t>
            </a:r>
            <a:r>
              <a:rPr lang="zh-CN" altLang="en-US" dirty="0"/>
              <a:t> </a:t>
            </a:r>
            <a:r>
              <a:rPr lang="en-US" altLang="zh-CN" dirty="0"/>
              <a:t>General’s</a:t>
            </a:r>
            <a:r>
              <a:rPr lang="zh-CN" altLang="en-US" dirty="0"/>
              <a:t> </a:t>
            </a:r>
            <a:r>
              <a:rPr lang="en-US" altLang="zh-CN" dirty="0"/>
              <a:t>Roadmap</a:t>
            </a:r>
            <a:r>
              <a:rPr lang="zh-CN" altLang="en-US" dirty="0"/>
              <a:t> </a:t>
            </a:r>
            <a:r>
              <a:rPr lang="en-US" altLang="zh-CN" dirty="0"/>
              <a:t>for</a:t>
            </a:r>
            <a:r>
              <a:rPr lang="zh-CN" altLang="en-US" dirty="0"/>
              <a:t> </a:t>
            </a:r>
            <a:r>
              <a:rPr lang="en-US" altLang="zh-CN" dirty="0"/>
              <a:t>Digital</a:t>
            </a:r>
            <a:r>
              <a:rPr lang="zh-CN" altLang="en-US" dirty="0"/>
              <a:t> </a:t>
            </a:r>
            <a:r>
              <a:rPr lang="en-US" altLang="zh-CN" dirty="0"/>
              <a:t>Cooperation</a:t>
            </a:r>
            <a:endParaRPr dirty="0"/>
          </a:p>
        </p:txBody>
      </p:sp>
      <p:sp>
        <p:nvSpPr>
          <p:cNvPr id="273" name="A critical tool to assist policy makers and national regulatory authorities to develop a clear, flexible and user-friendly national emergency telecommunications plan with a multi-stakeholder approach. The guidelines can be used for developing tailored co"/>
          <p:cNvSpPr txBox="1">
            <a:spLocks noGrp="1"/>
          </p:cNvSpPr>
          <p:nvPr>
            <p:ph type="body" sz="half" idx="1"/>
          </p:nvPr>
        </p:nvSpPr>
        <p:spPr>
          <a:xfrm>
            <a:off x="1206500" y="6239436"/>
            <a:ext cx="22639602" cy="5385425"/>
          </a:xfrm>
          <a:prstGeom prst="rect">
            <a:avLst/>
          </a:prstGeom>
        </p:spPr>
        <p:txBody>
          <a:bodyPr>
            <a:normAutofit/>
          </a:bodyPr>
          <a:lstStyle>
            <a:lvl1pPr algn="just">
              <a:spcBef>
                <a:spcPts val="1700"/>
              </a:spcBef>
              <a:defRPr sz="3000" b="0">
                <a:latin typeface="Avenir Book"/>
                <a:ea typeface="Avenir Book"/>
                <a:cs typeface="Avenir Book"/>
                <a:sym typeface="Avenir Book"/>
              </a:defRPr>
            </a:lvl1pPr>
          </a:lstStyle>
          <a:p>
            <a:pPr algn="l"/>
            <a:r>
              <a:rPr lang="en-US" altLang="zh-CN" dirty="0"/>
              <a:t>T</a:t>
            </a:r>
            <a:r>
              <a:rPr lang="en-US" dirty="0"/>
              <a:t>he UN Secretary General’s Roadmap for Digital Cooperation</a:t>
            </a:r>
            <a:r>
              <a:rPr lang="zh-CN" altLang="en-US" dirty="0"/>
              <a:t> </a:t>
            </a:r>
            <a:r>
              <a:rPr lang="en-US" dirty="0"/>
              <a:t>has identified a set of recommendations on how the international community could work together to optimize the use of digital technologies and mitigate risks.</a:t>
            </a:r>
            <a:r>
              <a:rPr lang="zh-CN" altLang="en-US" dirty="0"/>
              <a:t> </a:t>
            </a:r>
            <a:endParaRPr lang="en-US" altLang="zh-CN" dirty="0"/>
          </a:p>
          <a:p>
            <a:pPr algn="l"/>
            <a:r>
              <a:rPr lang="en-US" dirty="0"/>
              <a:t>This includes (under the pillar of ‘connectivity’) to “Accelerate discussions on connectivity as part of emergency preparedness, responses and aid, including working through the inter-agency Emergency Telecommunications Cluster.”</a:t>
            </a:r>
          </a:p>
          <a:p>
            <a:pPr algn="l"/>
            <a:r>
              <a:rPr lang="en-US" dirty="0"/>
              <a:t>The group of organizations working on this topic (ITU, ETC, UNHCR, GSMA) have identified an actionable framework that guides inclusive and meaningful connectivity in the context of emergency preparedness, resilience, and response. One of the six actions identified, is on the </a:t>
            </a:r>
            <a:r>
              <a:rPr lang="en-US" dirty="0">
                <a:solidFill>
                  <a:schemeClr val="bg1"/>
                </a:solidFill>
                <a:highlight>
                  <a:srgbClr val="2B476D"/>
                </a:highlight>
              </a:rPr>
              <a:t>Tampere Convention</a:t>
            </a:r>
            <a:r>
              <a:rPr lang="en-US" dirty="0"/>
              <a:t>, highlighting its usefulness to support emergency telecommunication support and equipment in times of disaster. </a:t>
            </a:r>
            <a:br>
              <a:rPr lang="en-US" dirty="0"/>
            </a:br>
            <a:endParaRPr dirty="0"/>
          </a:p>
        </p:txBody>
      </p:sp>
      <p:sp>
        <p:nvSpPr>
          <p:cNvPr id="274" name="Line"/>
          <p:cNvSpPr/>
          <p:nvPr/>
        </p:nvSpPr>
        <p:spPr>
          <a:xfrm>
            <a:off x="1215480" y="5719466"/>
            <a:ext cx="2208920" cy="1"/>
          </a:xfrm>
          <a:prstGeom prst="line">
            <a:avLst/>
          </a:prstGeom>
          <a:ln w="25400">
            <a:solidFill>
              <a:srgbClr val="000000"/>
            </a:solidFill>
            <a:miter lim="400000"/>
          </a:ln>
        </p:spPr>
        <p:txBody>
          <a:bodyPr lIns="50800" tIns="50800" rIns="50800" bIns="50800" anchor="ctr"/>
          <a:lstStyle/>
          <a:p>
            <a:endParaRPr/>
          </a:p>
        </p:txBody>
      </p:sp>
      <p:pic>
        <p:nvPicPr>
          <p:cNvPr id="275" name="Picture 4" descr="Picture 4"/>
          <p:cNvPicPr>
            <a:picLocks noChangeAspect="1"/>
          </p:cNvPicPr>
          <p:nvPr/>
        </p:nvPicPr>
        <p:blipFill>
          <a:blip r:embed="rId3"/>
          <a:stretch>
            <a:fillRect/>
          </a:stretch>
        </p:blipFill>
        <p:spPr>
          <a:xfrm>
            <a:off x="22752792" y="400831"/>
            <a:ext cx="1451072" cy="1451072"/>
          </a:xfrm>
          <a:prstGeom prst="rect">
            <a:avLst/>
          </a:prstGeom>
          <a:ln w="12700">
            <a:miter lim="400000"/>
          </a:ln>
        </p:spPr>
      </p:pic>
      <p:pic>
        <p:nvPicPr>
          <p:cNvPr id="276" name="Screen Shot 2022-05-31 at 13.59.43.png" descr="Screen Shot 2022-05-31 at 13.59.43.png"/>
          <p:cNvPicPr>
            <a:picLocks noChangeAspect="1"/>
          </p:cNvPicPr>
          <p:nvPr/>
        </p:nvPicPr>
        <p:blipFill>
          <a:blip r:embed="rId4"/>
          <a:stretch>
            <a:fillRect/>
          </a:stretch>
        </p:blipFill>
        <p:spPr>
          <a:xfrm>
            <a:off x="20884091" y="337001"/>
            <a:ext cx="1868702" cy="1578732"/>
          </a:xfrm>
          <a:prstGeom prst="rect">
            <a:avLst/>
          </a:prstGeom>
          <a:ln w="12700">
            <a:miter lim="400000"/>
          </a:ln>
        </p:spPr>
      </p:pic>
    </p:spTree>
    <p:extLst>
      <p:ext uri="{BB962C8B-B14F-4D97-AF65-F5344CB8AC3E}">
        <p14:creationId xmlns:p14="http://schemas.microsoft.com/office/powerpoint/2010/main" val="19394215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9" name="Table"/>
          <p:cNvGraphicFramePr/>
          <p:nvPr>
            <p:extLst>
              <p:ext uri="{D42A27DB-BD31-4B8C-83A1-F6EECF244321}">
                <p14:modId xmlns:p14="http://schemas.microsoft.com/office/powerpoint/2010/main" val="98737033"/>
              </p:ext>
            </p:extLst>
          </p:nvPr>
        </p:nvGraphicFramePr>
        <p:xfrm>
          <a:off x="1956048" y="2512663"/>
          <a:ext cx="20471904" cy="10556984"/>
        </p:xfrm>
        <a:graphic>
          <a:graphicData uri="http://schemas.openxmlformats.org/drawingml/2006/table">
            <a:tbl>
              <a:tblPr firstRow="1" firstCol="1">
                <a:tableStyleId>{4C3C2611-4C71-4FC5-86AE-919BDF0F9419}</a:tableStyleId>
              </a:tblPr>
              <a:tblGrid>
                <a:gridCol w="5423612">
                  <a:extLst>
                    <a:ext uri="{9D8B030D-6E8A-4147-A177-3AD203B41FA5}">
                      <a16:colId xmlns:a16="http://schemas.microsoft.com/office/drawing/2014/main" val="20000"/>
                    </a:ext>
                  </a:extLst>
                </a:gridCol>
                <a:gridCol w="15048292">
                  <a:extLst>
                    <a:ext uri="{9D8B030D-6E8A-4147-A177-3AD203B41FA5}">
                      <a16:colId xmlns:a16="http://schemas.microsoft.com/office/drawing/2014/main" val="20001"/>
                    </a:ext>
                  </a:extLst>
                </a:gridCol>
              </a:tblGrid>
              <a:tr h="647700">
                <a:tc>
                  <a:txBody>
                    <a:bodyPr/>
                    <a:lstStyle/>
                    <a:p>
                      <a:pPr indent="304800" algn="l" defTabSz="914400">
                        <a:tabLst>
                          <a:tab pos="1663700" algn="l"/>
                        </a:tabLst>
                        <a:defRPr b="0"/>
                      </a:pPr>
                      <a:r>
                        <a:rPr sz="3000" dirty="0">
                          <a:latin typeface="Avenir Heavy"/>
                          <a:ea typeface="Avenir Heavy"/>
                          <a:cs typeface="Avenir Heavy"/>
                          <a:sym typeface="Avenir Heavy"/>
                        </a:rPr>
                        <a:t>Topic</a:t>
                      </a: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Off val="16847"/>
                        <a:alpha val="33531"/>
                      </a:schemeClr>
                    </a:solidFill>
                  </a:tcPr>
                </a:tc>
                <a:tc>
                  <a:txBody>
                    <a:bodyPr/>
                    <a:lstStyle/>
                    <a:p>
                      <a:pPr indent="304800" algn="l" defTabSz="914400">
                        <a:tabLst>
                          <a:tab pos="1663700" algn="l"/>
                        </a:tabLst>
                        <a:defRPr b="0"/>
                      </a:pPr>
                      <a:r>
                        <a:rPr sz="3000">
                          <a:latin typeface="Avenir Heavy"/>
                          <a:ea typeface="Avenir Heavy"/>
                          <a:cs typeface="Avenir Heavy"/>
                          <a:sym typeface="Avenir Heavy"/>
                        </a:rPr>
                        <a:t>Links</a:t>
                      </a: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Off val="16847"/>
                        <a:alpha val="33531"/>
                      </a:schemeClr>
                    </a:solidFill>
                  </a:tcPr>
                </a:tc>
                <a:extLst>
                  <a:ext uri="{0D108BD9-81ED-4DB2-BD59-A6C34878D82A}">
                    <a16:rowId xmlns:a16="http://schemas.microsoft.com/office/drawing/2014/main" val="10000"/>
                  </a:ext>
                </a:extLst>
              </a:tr>
              <a:tr h="647700">
                <a:tc rowSpan="3">
                  <a:txBody>
                    <a:bodyPr/>
                    <a:lstStyle/>
                    <a:p>
                      <a:pPr marL="609600" indent="-304800" algn="l" defTabSz="457200">
                        <a:lnSpc>
                          <a:spcPct val="40000"/>
                        </a:lnSpc>
                        <a:defRPr b="0"/>
                      </a:pPr>
                      <a:r>
                        <a:rPr sz="3000" dirty="0">
                          <a:solidFill>
                            <a:srgbClr val="0079BF"/>
                          </a:solidFill>
                          <a:latin typeface="Avenir Heavy"/>
                          <a:ea typeface="Avenir Heavy"/>
                          <a:cs typeface="Avenir Heavy"/>
                          <a:sym typeface="Avenir Heavy"/>
                        </a:rPr>
                        <a:t>Tampere Convention</a:t>
                      </a: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9600" indent="-304800" algn="l" defTabSz="457200">
                        <a:lnSpc>
                          <a:spcPts val="5200"/>
                        </a:lnSpc>
                        <a:defRPr sz="3000">
                          <a:latin typeface="Avenir Book"/>
                          <a:ea typeface="Avenir Book"/>
                          <a:cs typeface="Avenir Book"/>
                          <a:sym typeface="Avenir Book"/>
                        </a:defRPr>
                      </a:pPr>
                      <a:r>
                        <a:rPr>
                          <a:hlinkClick r:id="rId3"/>
                        </a:rPr>
                        <a:t>ITU Tampere Convention information page</a:t>
                      </a: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35000">
                <a:tc vMerge="1">
                  <a:txBody>
                    <a:bodyPr/>
                    <a:lstStyle/>
                    <a:p>
                      <a:endParaRPr lang="en-CH"/>
                    </a:p>
                  </a:txBody>
                  <a:tcPr/>
                </a:tc>
                <a:tc>
                  <a:txBody>
                    <a:bodyPr/>
                    <a:lstStyle/>
                    <a:p>
                      <a:pPr marL="609600" indent="-304800" algn="l" defTabSz="457200">
                        <a:lnSpc>
                          <a:spcPts val="5200"/>
                        </a:lnSpc>
                        <a:defRPr sz="3000">
                          <a:latin typeface="Avenir Book"/>
                          <a:ea typeface="Avenir Book"/>
                          <a:cs typeface="Avenir Book"/>
                          <a:sym typeface="Avenir Book"/>
                        </a:defRPr>
                      </a:pPr>
                      <a:r>
                        <a:rPr>
                          <a:hlinkClick r:id="rId4"/>
                        </a:rPr>
                        <a:t>Online Course in ITU Academy: Tampere Convention</a:t>
                      </a: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35000">
                <a:tc vMerge="1">
                  <a:txBody>
                    <a:bodyPr/>
                    <a:lstStyle/>
                    <a:p>
                      <a:endParaRPr lang="en-CH"/>
                    </a:p>
                  </a:txBody>
                  <a:tcPr/>
                </a:tc>
                <a:tc>
                  <a:txBody>
                    <a:bodyPr/>
                    <a:lstStyle/>
                    <a:p>
                      <a:pPr marL="609600" indent="-304800" algn="l" defTabSz="457200">
                        <a:lnSpc>
                          <a:spcPts val="5200"/>
                        </a:lnSpc>
                        <a:defRPr sz="3000">
                          <a:latin typeface="Avenir Book"/>
                          <a:ea typeface="Avenir Book"/>
                          <a:cs typeface="Avenir Book"/>
                          <a:sym typeface="Avenir Book"/>
                        </a:defRPr>
                      </a:pPr>
                      <a:r>
                        <a:rPr>
                          <a:hlinkClick r:id="rId5"/>
                        </a:rPr>
                        <a:t>UNTC - List of signatories/parties to the Tampere Convention</a:t>
                      </a: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35000">
                <a:tc rowSpan="3">
                  <a:txBody>
                    <a:bodyPr/>
                    <a:lstStyle/>
                    <a:p>
                      <a:pPr marL="304800" algn="l" defTabSz="457200">
                        <a:lnSpc>
                          <a:spcPts val="3700"/>
                        </a:lnSpc>
                        <a:defRPr b="0"/>
                      </a:pPr>
                      <a:r>
                        <a:rPr sz="3000">
                          <a:solidFill>
                            <a:srgbClr val="0079BF"/>
                          </a:solidFill>
                          <a:latin typeface="Avenir Heavy"/>
                          <a:ea typeface="Avenir Heavy"/>
                          <a:cs typeface="Avenir Heavy"/>
                          <a:sym typeface="Avenir Heavy"/>
                        </a:rPr>
                        <a:t>National Emergency
Telecommunication Plans
(NETPs)</a:t>
                      </a: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04800" algn="l" defTabSz="457200">
                        <a:lnSpc>
                          <a:spcPts val="5200"/>
                        </a:lnSpc>
                        <a:defRPr sz="3000">
                          <a:latin typeface="Avenir Book"/>
                          <a:ea typeface="Avenir Book"/>
                          <a:cs typeface="Avenir Book"/>
                          <a:sym typeface="Avenir Book"/>
                        </a:defRPr>
                      </a:pPr>
                      <a:r>
                        <a:rPr>
                          <a:hlinkClick r:id="rId6"/>
                        </a:rPr>
                        <a:t>Online course in ITU Academy: developing national emergency telecommunication plan</a:t>
                      </a: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35000">
                <a:tc vMerge="1">
                  <a:txBody>
                    <a:bodyPr/>
                    <a:lstStyle/>
                    <a:p>
                      <a:endParaRPr lang="en-CH"/>
                    </a:p>
                  </a:txBody>
                  <a:tcPr/>
                </a:tc>
                <a:tc>
                  <a:txBody>
                    <a:bodyPr/>
                    <a:lstStyle/>
                    <a:p>
                      <a:pPr marL="609600" indent="-304800" algn="l" defTabSz="457200">
                        <a:lnSpc>
                          <a:spcPts val="5200"/>
                        </a:lnSpc>
                        <a:defRPr sz="3000">
                          <a:uFill>
                            <a:solidFill>
                              <a:srgbClr val="000000"/>
                            </a:solidFill>
                          </a:uFill>
                          <a:latin typeface="Avenir Book"/>
                          <a:ea typeface="Avenir Book"/>
                          <a:cs typeface="Avenir Book"/>
                          <a:sym typeface="Avenir Book"/>
                        </a:defRPr>
                      </a:pPr>
                      <a:r>
                        <a:rPr>
                          <a:hlinkClick r:id="rId7"/>
                        </a:rPr>
                        <a:t>ITU Guidelines for national emergency telecommunication plans</a:t>
                      </a: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740392">
                <a:tc vMerge="1">
                  <a:txBody>
                    <a:bodyPr/>
                    <a:lstStyle/>
                    <a:p>
                      <a:endParaRPr lang="en-CH"/>
                    </a:p>
                  </a:txBody>
                  <a:tcPr/>
                </a:tc>
                <a:tc>
                  <a:txBody>
                    <a:bodyPr/>
                    <a:lstStyle/>
                    <a:p>
                      <a:pPr marL="609600" indent="-304800" algn="l" defTabSz="457200">
                        <a:lnSpc>
                          <a:spcPts val="5200"/>
                        </a:lnSpc>
                        <a:defRPr sz="3000">
                          <a:uFill>
                            <a:solidFill>
                              <a:srgbClr val="000000"/>
                            </a:solidFill>
                          </a:uFill>
                          <a:latin typeface="Avenir Book"/>
                          <a:ea typeface="Avenir Book"/>
                          <a:cs typeface="Avenir Book"/>
                          <a:sym typeface="Avenir Book"/>
                        </a:defRPr>
                      </a:pPr>
                      <a:r>
                        <a:rPr>
                          <a:hlinkClick r:id="rId8"/>
                        </a:rPr>
                        <a:t>National Emergency Telecommunications Plans: Enablers and Safeguards (GSMA)</a:t>
                      </a: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35000">
                <a:tc rowSpan="3">
                  <a:txBody>
                    <a:bodyPr/>
                    <a:lstStyle/>
                    <a:p>
                      <a:pPr marL="304800" algn="l" defTabSz="457200">
                        <a:defRPr sz="3000" b="0">
                          <a:solidFill>
                            <a:srgbClr val="0079BF"/>
                          </a:solidFill>
                          <a:latin typeface="Avenir Heavy"/>
                          <a:ea typeface="Avenir Heavy"/>
                          <a:cs typeface="Avenir Heavy"/>
                          <a:sym typeface="Avenir Heavy"/>
                        </a:defRPr>
                      </a:pPr>
                      <a:r>
                        <a:t>Emergency Telecoms Preparedness Simulation Exercises</a:t>
                      </a:r>
                      <a:r>
                        <a:rPr>
                          <a:solidFill>
                            <a:srgbClr val="000000"/>
                          </a:solidFill>
                        </a:rPr>
                        <a:t> </a:t>
                      </a: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9600" indent="-304800" algn="l" defTabSz="457200">
                        <a:lnSpc>
                          <a:spcPts val="5200"/>
                        </a:lnSpc>
                        <a:defRPr sz="3000">
                          <a:latin typeface="Avenir Book"/>
                          <a:ea typeface="Avenir Book"/>
                          <a:cs typeface="Avenir Book"/>
                          <a:sym typeface="Avenir Book"/>
                        </a:defRPr>
                      </a:pPr>
                      <a:r>
                        <a:rPr>
                          <a:hlinkClick r:id="rId9"/>
                        </a:rPr>
                        <a:t>Emergency Telecommunications Table-Top Simulation Guide</a:t>
                      </a: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635000">
                <a:tc vMerge="1">
                  <a:txBody>
                    <a:bodyPr/>
                    <a:lstStyle/>
                    <a:p>
                      <a:endParaRPr lang="en-CH"/>
                    </a:p>
                  </a:txBody>
                  <a:tcPr/>
                </a:tc>
                <a:tc>
                  <a:txBody>
                    <a:bodyPr/>
                    <a:lstStyle/>
                    <a:p>
                      <a:pPr marL="609600" indent="-304800" algn="l" defTabSz="457200">
                        <a:lnSpc>
                          <a:spcPts val="5200"/>
                        </a:lnSpc>
                        <a:defRPr sz="3000">
                          <a:latin typeface="Avenir Book"/>
                          <a:ea typeface="Avenir Book"/>
                          <a:cs typeface="Avenir Book"/>
                          <a:sym typeface="Avenir Book"/>
                        </a:defRPr>
                      </a:pPr>
                      <a:r>
                        <a:rPr>
                          <a:hlinkClick r:id="rId10"/>
                        </a:rPr>
                        <a:t>TTX Simulation Exercise training via the ITU Academy</a:t>
                      </a: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635000">
                <a:tc vMerge="1">
                  <a:txBody>
                    <a:bodyPr/>
                    <a:lstStyle/>
                    <a:p>
                      <a:endParaRPr lang="en-CH"/>
                    </a:p>
                  </a:txBody>
                  <a:tcPr/>
                </a:tc>
                <a:tc>
                  <a:txBody>
                    <a:bodyPr/>
                    <a:lstStyle/>
                    <a:p>
                      <a:pPr marL="609600" indent="-304800" algn="l" defTabSz="457200">
                        <a:lnSpc>
                          <a:spcPts val="5200"/>
                        </a:lnSpc>
                        <a:defRPr sz="3000">
                          <a:latin typeface="Avenir Book"/>
                          <a:ea typeface="Avenir Book"/>
                          <a:cs typeface="Avenir Book"/>
                          <a:sym typeface="Avenir Book"/>
                        </a:defRPr>
                      </a:pPr>
                      <a:r>
                        <a:rPr>
                          <a:hlinkClick r:id="rId11"/>
                        </a:rPr>
                        <a:t>Crisis Connectivity Charter</a:t>
                      </a: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635000">
                <a:tc rowSpan="2">
                  <a:txBody>
                    <a:bodyPr/>
                    <a:lstStyle/>
                    <a:p>
                      <a:pPr marL="304800" algn="l" defTabSz="457200">
                        <a:defRPr sz="3000" b="0">
                          <a:solidFill>
                            <a:srgbClr val="0079BF"/>
                          </a:solidFill>
                          <a:latin typeface="Avenir Heavy"/>
                          <a:ea typeface="Avenir Heavy"/>
                          <a:cs typeface="Avenir Heavy"/>
                          <a:sym typeface="Avenir Heavy"/>
                        </a:defRPr>
                      </a:pPr>
                      <a:r>
                        <a:t>Disaster Connectivity Maps (DCM)</a:t>
                      </a:r>
                      <a:r>
                        <a:rPr>
                          <a:solidFill>
                            <a:srgbClr val="000000"/>
                          </a:solidFill>
                        </a:rPr>
                        <a:t> </a:t>
                      </a: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9600" indent="-304800" algn="l" defTabSz="457200">
                        <a:lnSpc>
                          <a:spcPts val="5200"/>
                        </a:lnSpc>
                        <a:defRPr sz="3000">
                          <a:latin typeface="Avenir Book"/>
                          <a:ea typeface="Avenir Book"/>
                          <a:cs typeface="Avenir Book"/>
                          <a:sym typeface="Avenir Book"/>
                        </a:defRPr>
                      </a:pPr>
                      <a:r>
                        <a:rPr>
                          <a:hlinkClick r:id="rId12"/>
                        </a:rPr>
                        <a:t>ITU Disaster Connectivity Map page</a:t>
                      </a: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635000">
                <a:tc vMerge="1">
                  <a:txBody>
                    <a:bodyPr/>
                    <a:lstStyle/>
                    <a:p>
                      <a:endParaRPr lang="en-CH"/>
                    </a:p>
                  </a:txBody>
                  <a:tcPr/>
                </a:tc>
                <a:tc>
                  <a:txBody>
                    <a:bodyPr/>
                    <a:lstStyle/>
                    <a:p>
                      <a:pPr marL="609600" indent="-304800" algn="l" defTabSz="457200">
                        <a:lnSpc>
                          <a:spcPts val="5200"/>
                        </a:lnSpc>
                        <a:defRPr sz="3000">
                          <a:latin typeface="Avenir Book"/>
                          <a:ea typeface="Avenir Book"/>
                          <a:cs typeface="Avenir Book"/>
                          <a:sym typeface="Avenir Book"/>
                        </a:defRPr>
                      </a:pPr>
                      <a:r>
                        <a:rPr>
                          <a:hlinkClick r:id="rId13"/>
                        </a:rPr>
                        <a:t>Disaster Connectivity Map platform</a:t>
                      </a: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635000">
                <a:tc rowSpan="2">
                  <a:txBody>
                    <a:bodyPr/>
                    <a:lstStyle/>
                    <a:p>
                      <a:pPr marL="304800" algn="l" defTabSz="457200">
                        <a:defRPr sz="3000" b="0">
                          <a:solidFill>
                            <a:srgbClr val="0079BF"/>
                          </a:solidFill>
                          <a:latin typeface="Avenir Heavy"/>
                          <a:ea typeface="Avenir Heavy"/>
                          <a:cs typeface="Avenir Heavy"/>
                          <a:sym typeface="Avenir Heavy"/>
                        </a:defRPr>
                      </a:pPr>
                      <a:r>
                        <a:rPr dirty="0"/>
                        <a:t>ICT Assessments for emergencies</a:t>
                      </a:r>
                      <a:r>
                        <a:rPr dirty="0">
                          <a:solidFill>
                            <a:srgbClr val="000000"/>
                          </a:solidFill>
                        </a:rPr>
                        <a:t> </a:t>
                      </a: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9600" indent="-304800" algn="l" defTabSz="457200">
                        <a:lnSpc>
                          <a:spcPts val="5200"/>
                        </a:lnSpc>
                        <a:defRPr sz="3000">
                          <a:latin typeface="Avenir Book"/>
                          <a:ea typeface="Avenir Book"/>
                          <a:cs typeface="Avenir Book"/>
                          <a:sym typeface="Avenir Book"/>
                        </a:defRPr>
                      </a:pPr>
                      <a:r>
                        <a:rPr>
                          <a:hlinkClick r:id="rId14"/>
                        </a:rPr>
                        <a:t>ETC-ITU Emergency Telecoms Preparedness Checklist</a:t>
                      </a:r>
                      <a:r>
                        <a:t> </a:t>
                      </a: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635000">
                <a:tc vMerge="1">
                  <a:txBody>
                    <a:bodyPr/>
                    <a:lstStyle/>
                    <a:p>
                      <a:endParaRPr lang="en-CH"/>
                    </a:p>
                  </a:txBody>
                  <a:tcPr/>
                </a:tc>
                <a:tc>
                  <a:txBody>
                    <a:bodyPr/>
                    <a:lstStyle/>
                    <a:p>
                      <a:pPr marL="609600" indent="-304800" algn="l" defTabSz="457200">
                        <a:lnSpc>
                          <a:spcPts val="5200"/>
                        </a:lnSpc>
                        <a:defRPr sz="3000">
                          <a:latin typeface="Avenir Book"/>
                          <a:ea typeface="Avenir Book"/>
                          <a:cs typeface="Avenir Book"/>
                          <a:sym typeface="Avenir Book"/>
                        </a:defRPr>
                      </a:pPr>
                      <a:r>
                        <a:rPr kumimoji="0" sz="3000" b="0" i="0" u="none" strike="noStrike" cap="none" spc="0" normalizeH="0" baseline="0" dirty="0">
                          <a:ln>
                            <a:noFill/>
                          </a:ln>
                          <a:solidFill>
                            <a:srgbClr val="222222"/>
                          </a:solidFill>
                          <a:effectLst/>
                          <a:uFillTx/>
                          <a:latin typeface="Avenir Book"/>
                          <a:sym typeface="Helvetica Neue"/>
                        </a:rPr>
                        <a:t>The GSMA - </a:t>
                      </a:r>
                      <a:r>
                        <a:rPr dirty="0">
                          <a:hlinkClick r:id="rId15"/>
                        </a:rPr>
                        <a:t>Connectivity, Needs and Usage Assessment (CoNUA) Toolkit</a:t>
                      </a: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bl>
          </a:graphicData>
        </a:graphic>
      </p:graphicFrame>
      <p:sp>
        <p:nvSpPr>
          <p:cNvPr id="280" name="Resources"/>
          <p:cNvSpPr txBox="1">
            <a:spLocks noGrp="1"/>
          </p:cNvSpPr>
          <p:nvPr>
            <p:ph type="title" idx="4294967295"/>
          </p:nvPr>
        </p:nvSpPr>
        <p:spPr>
          <a:prstGeom prst="rect">
            <a:avLst/>
          </a:prstGeom>
        </p:spPr>
        <p:txBody>
          <a:bodyPr/>
          <a:lstStyle>
            <a:lvl1pPr>
              <a:defRPr sz="7400" b="0" spc="-148">
                <a:solidFill>
                  <a:srgbClr val="0C2A67"/>
                </a:solidFill>
                <a:latin typeface="Avenir Heavy"/>
                <a:ea typeface="Avenir Heavy"/>
                <a:cs typeface="Avenir Heavy"/>
                <a:sym typeface="Avenir Heavy"/>
              </a:defRPr>
            </a:lvl1pPr>
          </a:lstStyle>
          <a:p>
            <a:r>
              <a:rPr dirty="0"/>
              <a:t>Resources</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Title 1"/>
          <p:cNvSpPr txBox="1">
            <a:spLocks noGrp="1"/>
          </p:cNvSpPr>
          <p:nvPr>
            <p:ph type="ctrTitle"/>
          </p:nvPr>
        </p:nvSpPr>
        <p:spPr>
          <a:xfrm>
            <a:off x="9219649" y="5670837"/>
            <a:ext cx="5944701" cy="1578732"/>
          </a:xfrm>
          <a:prstGeom prst="rect">
            <a:avLst/>
          </a:prstGeom>
        </p:spPr>
        <p:txBody>
          <a:bodyPr anchor="t"/>
          <a:lstStyle>
            <a:lvl1pPr>
              <a:defRPr sz="8500" b="0" spc="-170">
                <a:solidFill>
                  <a:srgbClr val="0C2A67"/>
                </a:solidFill>
                <a:latin typeface="Avenir Heavy"/>
                <a:ea typeface="Avenir Heavy"/>
                <a:cs typeface="Avenir Heavy"/>
                <a:sym typeface="Avenir Heavy"/>
              </a:defRPr>
            </a:lvl1pPr>
          </a:lstStyle>
          <a:p>
            <a:r>
              <a:rPr dirty="0">
                <a:solidFill>
                  <a:srgbClr val="00A1DE"/>
                </a:solidFill>
              </a:rPr>
              <a:t>Thank you!</a:t>
            </a:r>
          </a:p>
        </p:txBody>
      </p:sp>
      <p:pic>
        <p:nvPicPr>
          <p:cNvPr id="283" name="Picture 4" descr="Picture 4"/>
          <p:cNvPicPr>
            <a:picLocks noChangeAspect="1"/>
          </p:cNvPicPr>
          <p:nvPr/>
        </p:nvPicPr>
        <p:blipFill>
          <a:blip r:embed="rId2"/>
          <a:stretch>
            <a:fillRect/>
          </a:stretch>
        </p:blipFill>
        <p:spPr>
          <a:xfrm>
            <a:off x="22752792" y="400831"/>
            <a:ext cx="1451072" cy="1451072"/>
          </a:xfrm>
          <a:prstGeom prst="rect">
            <a:avLst/>
          </a:prstGeom>
          <a:ln w="12700">
            <a:miter lim="400000"/>
          </a:ln>
        </p:spPr>
      </p:pic>
      <p:pic>
        <p:nvPicPr>
          <p:cNvPr id="284" name="Screen Shot 2022-05-31 at 13.59.43.png" descr="Screen Shot 2022-05-31 at 13.59.43.png"/>
          <p:cNvPicPr>
            <a:picLocks noChangeAspect="1"/>
          </p:cNvPicPr>
          <p:nvPr/>
        </p:nvPicPr>
        <p:blipFill>
          <a:blip r:embed="rId3"/>
          <a:stretch>
            <a:fillRect/>
          </a:stretch>
        </p:blipFill>
        <p:spPr>
          <a:xfrm>
            <a:off x="20884091" y="337001"/>
            <a:ext cx="1868702" cy="1578732"/>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International Telecommunication Union(ITU)"/>
          <p:cNvSpPr txBox="1">
            <a:spLocks noGrp="1"/>
          </p:cNvSpPr>
          <p:nvPr>
            <p:ph type="title"/>
          </p:nvPr>
        </p:nvSpPr>
        <p:spPr>
          <a:prstGeom prst="rect">
            <a:avLst/>
          </a:prstGeom>
        </p:spPr>
        <p:txBody>
          <a:bodyPr>
            <a:normAutofit fontScale="90000"/>
          </a:bodyPr>
          <a:lstStyle>
            <a:lvl1pPr>
              <a:defRPr sz="7400" b="0" spc="-148">
                <a:solidFill>
                  <a:srgbClr val="002060"/>
                </a:solidFill>
                <a:latin typeface="Avenir Heavy"/>
                <a:ea typeface="Avenir Heavy"/>
                <a:cs typeface="Avenir Heavy"/>
                <a:sym typeface="Avenir Heavy"/>
              </a:defRPr>
            </a:lvl1pPr>
          </a:lstStyle>
          <a:p>
            <a:r>
              <a:rPr lang="en-US" sz="8000" b="1" dirty="0"/>
              <a:t>Emergency Telecommunications Cluster</a:t>
            </a:r>
            <a:r>
              <a:rPr lang="zh-CN" altLang="en-US" sz="8000" b="1" dirty="0"/>
              <a:t> </a:t>
            </a:r>
            <a:r>
              <a:rPr lang="en-US" altLang="zh-CN" sz="8000" b="1" dirty="0"/>
              <a:t>(ETC)</a:t>
            </a:r>
            <a:br>
              <a:rPr lang="en-US" sz="8000" b="1" dirty="0"/>
            </a:br>
            <a:endParaRPr dirty="0"/>
          </a:p>
        </p:txBody>
      </p:sp>
      <p:pic>
        <p:nvPicPr>
          <p:cNvPr id="160" name="Picture 4" descr="Picture 4"/>
          <p:cNvPicPr>
            <a:picLocks noChangeAspect="1"/>
          </p:cNvPicPr>
          <p:nvPr/>
        </p:nvPicPr>
        <p:blipFill>
          <a:blip r:embed="rId3"/>
          <a:stretch>
            <a:fillRect/>
          </a:stretch>
        </p:blipFill>
        <p:spPr>
          <a:xfrm>
            <a:off x="22752792" y="400831"/>
            <a:ext cx="1451072" cy="1451072"/>
          </a:xfrm>
          <a:prstGeom prst="rect">
            <a:avLst/>
          </a:prstGeom>
          <a:ln w="12700">
            <a:miter lim="400000"/>
          </a:ln>
        </p:spPr>
      </p:pic>
      <p:pic>
        <p:nvPicPr>
          <p:cNvPr id="161" name="Screen Shot 2022-05-31 at 13.59.43.png" descr="Screen Shot 2022-05-31 at 13.59.43.png"/>
          <p:cNvPicPr>
            <a:picLocks noChangeAspect="1"/>
          </p:cNvPicPr>
          <p:nvPr/>
        </p:nvPicPr>
        <p:blipFill>
          <a:blip r:embed="rId4"/>
          <a:stretch>
            <a:fillRect/>
          </a:stretch>
        </p:blipFill>
        <p:spPr>
          <a:xfrm>
            <a:off x="20884091" y="337001"/>
            <a:ext cx="1868702" cy="1578732"/>
          </a:xfrm>
          <a:prstGeom prst="rect">
            <a:avLst/>
          </a:prstGeom>
          <a:ln w="12700">
            <a:miter lim="400000"/>
          </a:ln>
        </p:spPr>
      </p:pic>
      <p:sp>
        <p:nvSpPr>
          <p:cNvPr id="163" name="700…"/>
          <p:cNvSpPr txBox="1"/>
          <p:nvPr/>
        </p:nvSpPr>
        <p:spPr>
          <a:xfrm>
            <a:off x="1631208" y="3699882"/>
            <a:ext cx="6867265" cy="3180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14000" b="1">
                <a:solidFill>
                  <a:srgbClr val="479ED8"/>
                </a:solidFill>
              </a:defRPr>
            </a:pPr>
            <a:r>
              <a:rPr lang="en-US" altLang="zh-CN" dirty="0">
                <a:latin typeface="Avenir" panose="02000503020000020003" pitchFamily="2" charset="0"/>
              </a:rPr>
              <a:t>1</a:t>
            </a:r>
            <a:r>
              <a:rPr lang="zh-CN" altLang="en-US" dirty="0">
                <a:latin typeface="Avenir" panose="02000503020000020003" pitchFamily="2" charset="0"/>
              </a:rPr>
              <a:t> </a:t>
            </a:r>
            <a:r>
              <a:rPr lang="en-US" altLang="zh-CN" dirty="0">
                <a:latin typeface="Avenir" panose="02000503020000020003" pitchFamily="2" charset="0"/>
              </a:rPr>
              <a:t>of</a:t>
            </a:r>
            <a:r>
              <a:rPr lang="zh-CN" altLang="en-US" dirty="0">
                <a:latin typeface="Avenir" panose="02000503020000020003" pitchFamily="2" charset="0"/>
              </a:rPr>
              <a:t> </a:t>
            </a:r>
            <a:r>
              <a:rPr lang="en-US" altLang="zh-CN" dirty="0">
                <a:latin typeface="Avenir" panose="02000503020000020003" pitchFamily="2" charset="0"/>
              </a:rPr>
              <a:t>11</a:t>
            </a:r>
            <a:endParaRPr lang="en-US" dirty="0">
              <a:latin typeface="Avenir" panose="02000503020000020003" pitchFamily="2" charset="0"/>
            </a:endParaRPr>
          </a:p>
          <a:p>
            <a:pPr algn="l">
              <a:defRPr sz="3000" b="1">
                <a:solidFill>
                  <a:srgbClr val="081F5C"/>
                </a:solidFill>
              </a:defRPr>
            </a:pPr>
            <a:r>
              <a:rPr lang="en-US" altLang="zh-CN" dirty="0">
                <a:latin typeface="Avenir" panose="02000503020000020003" pitchFamily="2" charset="0"/>
              </a:rPr>
              <a:t>Clusters designed by the</a:t>
            </a:r>
            <a:r>
              <a:rPr lang="zh-CN" altLang="en-US" dirty="0">
                <a:latin typeface="Avenir" panose="02000503020000020003" pitchFamily="2" charset="0"/>
              </a:rPr>
              <a:t> </a:t>
            </a:r>
            <a:r>
              <a:rPr lang="en-US" altLang="zh-CN" dirty="0">
                <a:latin typeface="Avenir" panose="02000503020000020003" pitchFamily="2" charset="0"/>
              </a:rPr>
              <a:t>Inter-Agency </a:t>
            </a:r>
          </a:p>
          <a:p>
            <a:pPr algn="l">
              <a:defRPr sz="3000" b="1">
                <a:solidFill>
                  <a:srgbClr val="081F5C"/>
                </a:solidFill>
              </a:defRPr>
            </a:pPr>
            <a:r>
              <a:rPr lang="en-US" altLang="zh-CN" dirty="0">
                <a:latin typeface="Avenir" panose="02000503020000020003" pitchFamily="2" charset="0"/>
              </a:rPr>
              <a:t>Standing Committee(IASC)</a:t>
            </a:r>
            <a:endParaRPr lang="en-US" dirty="0">
              <a:latin typeface="Avenir" panose="02000503020000020003" pitchFamily="2" charset="0"/>
            </a:endParaRPr>
          </a:p>
        </p:txBody>
      </p:sp>
      <p:sp>
        <p:nvSpPr>
          <p:cNvPr id="166" name="135…"/>
          <p:cNvSpPr txBox="1"/>
          <p:nvPr/>
        </p:nvSpPr>
        <p:spPr>
          <a:xfrm>
            <a:off x="11306579" y="3678741"/>
            <a:ext cx="6157135" cy="27186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14000" b="1">
                <a:solidFill>
                  <a:srgbClr val="479ED8"/>
                </a:solidFill>
              </a:defRPr>
            </a:pPr>
            <a:r>
              <a:rPr lang="en-US" altLang="zh-CN" dirty="0">
                <a:latin typeface="Avenir" panose="02000503020000020003" pitchFamily="2" charset="0"/>
              </a:rPr>
              <a:t>40+</a:t>
            </a:r>
            <a:endParaRPr dirty="0">
              <a:latin typeface="Avenir" panose="02000503020000020003" pitchFamily="2" charset="0"/>
            </a:endParaRPr>
          </a:p>
          <a:p>
            <a:pPr algn="l">
              <a:defRPr sz="3000" b="1">
                <a:solidFill>
                  <a:srgbClr val="081F5C"/>
                </a:solidFill>
              </a:defRPr>
            </a:pPr>
            <a:r>
              <a:rPr lang="en-US" altLang="zh-CN" dirty="0">
                <a:latin typeface="Avenir" panose="02000503020000020003" pitchFamily="2" charset="0"/>
              </a:rPr>
              <a:t>Humanitarian</a:t>
            </a:r>
            <a:r>
              <a:rPr lang="zh-CN" altLang="en-US" dirty="0">
                <a:latin typeface="Avenir" panose="02000503020000020003" pitchFamily="2" charset="0"/>
              </a:rPr>
              <a:t> </a:t>
            </a:r>
            <a:r>
              <a:rPr lang="en-US" altLang="zh-CN" dirty="0">
                <a:latin typeface="Avenir" panose="02000503020000020003" pitchFamily="2" charset="0"/>
              </a:rPr>
              <a:t>operation</a:t>
            </a:r>
            <a:r>
              <a:rPr lang="zh-CN" altLang="en-US" dirty="0">
                <a:latin typeface="Avenir" panose="02000503020000020003" pitchFamily="2" charset="0"/>
              </a:rPr>
              <a:t> </a:t>
            </a:r>
            <a:r>
              <a:rPr lang="en-US" altLang="zh-CN" dirty="0">
                <a:latin typeface="Avenir" panose="02000503020000020003" pitchFamily="2" charset="0"/>
              </a:rPr>
              <a:t>since</a:t>
            </a:r>
            <a:r>
              <a:rPr lang="zh-CN" altLang="en-US" dirty="0">
                <a:latin typeface="Avenir" panose="02000503020000020003" pitchFamily="2" charset="0"/>
              </a:rPr>
              <a:t> </a:t>
            </a:r>
            <a:r>
              <a:rPr lang="en-US" altLang="zh-CN" dirty="0">
                <a:latin typeface="Avenir" panose="02000503020000020003" pitchFamily="2" charset="0"/>
              </a:rPr>
              <a:t>2005</a:t>
            </a:r>
            <a:endParaRPr dirty="0">
              <a:latin typeface="Avenir" panose="02000503020000020003" pitchFamily="2" charset="0"/>
            </a:endParaRPr>
          </a:p>
        </p:txBody>
      </p:sp>
      <p:pic>
        <p:nvPicPr>
          <p:cNvPr id="17" name="Picture 4">
            <a:extLst>
              <a:ext uri="{FF2B5EF4-FFF2-40B4-BE49-F238E27FC236}">
                <a16:creationId xmlns:a16="http://schemas.microsoft.com/office/drawing/2014/main" id="{1FD367AF-0172-A090-F985-8A289B953A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06579" y="6909043"/>
            <a:ext cx="10592773" cy="5136119"/>
          </a:xfrm>
          <a:prstGeom prst="rect">
            <a:avLst/>
          </a:prstGeom>
          <a:noFill/>
          <a:extLst>
            <a:ext uri="{909E8E84-426E-40DD-AFC4-6F175D3DCCD1}">
              <a14:hiddenFill xmlns:a14="http://schemas.microsoft.com/office/drawing/2010/main">
                <a:solidFill>
                  <a:srgbClr val="FFFFFF"/>
                </a:solidFill>
              </a14:hiddenFill>
            </a:ext>
          </a:extLst>
        </p:spPr>
      </p:pic>
      <p:sp>
        <p:nvSpPr>
          <p:cNvPr id="20" name="But there is an urgent need to establish effective communication links for disaster response and coordination,…">
            <a:extLst>
              <a:ext uri="{FF2B5EF4-FFF2-40B4-BE49-F238E27FC236}">
                <a16:creationId xmlns:a16="http://schemas.microsoft.com/office/drawing/2014/main" id="{3F5C5517-EA46-0C79-CBBF-946EB1E2601A}"/>
              </a:ext>
            </a:extLst>
          </p:cNvPr>
          <p:cNvSpPr txBox="1">
            <a:spLocks noGrp="1"/>
          </p:cNvSpPr>
          <p:nvPr>
            <p:ph type="body" sz="half" idx="1"/>
          </p:nvPr>
        </p:nvSpPr>
        <p:spPr>
          <a:xfrm>
            <a:off x="1206500" y="2387804"/>
            <a:ext cx="19677591" cy="1290937"/>
          </a:xfrm>
          <a:prstGeom prst="rect">
            <a:avLst/>
          </a:prstGeom>
        </p:spPr>
        <p:txBody>
          <a:bodyPr>
            <a:normAutofit/>
          </a:bodyPr>
          <a:lstStyle/>
          <a:p>
            <a:pPr>
              <a:spcBef>
                <a:spcPts val="667"/>
              </a:spcBef>
              <a:buClr>
                <a:schemeClr val="tx2"/>
              </a:buClr>
              <a:buSzPts val="2300"/>
            </a:pPr>
            <a:r>
              <a:rPr lang="en-GB" sz="3325" spc="0" dirty="0">
                <a:solidFill>
                  <a:srgbClr val="222222"/>
                </a:solidFill>
                <a:latin typeface="Avenir"/>
              </a:rPr>
              <a:t>Global network of organizations working together to provide shared communications services in </a:t>
            </a:r>
            <a:r>
              <a:rPr lang="en-US" altLang="zh-CN" sz="3325" spc="0" dirty="0">
                <a:solidFill>
                  <a:srgbClr val="222222"/>
                </a:solidFill>
                <a:latin typeface="Avenir"/>
              </a:rPr>
              <a:t>humanitarian</a:t>
            </a:r>
            <a:r>
              <a:rPr lang="zh-CN" altLang="en-US" sz="3325" spc="0" dirty="0">
                <a:solidFill>
                  <a:srgbClr val="222222"/>
                </a:solidFill>
                <a:latin typeface="Avenir"/>
              </a:rPr>
              <a:t> </a:t>
            </a:r>
            <a:r>
              <a:rPr lang="en-GB" sz="3325" spc="0" dirty="0">
                <a:solidFill>
                  <a:srgbClr val="222222"/>
                </a:solidFill>
                <a:latin typeface="Avenir"/>
              </a:rPr>
              <a:t>emergencies</a:t>
            </a:r>
          </a:p>
        </p:txBody>
      </p:sp>
      <p:sp>
        <p:nvSpPr>
          <p:cNvPr id="21" name="135…">
            <a:extLst>
              <a:ext uri="{FF2B5EF4-FFF2-40B4-BE49-F238E27FC236}">
                <a16:creationId xmlns:a16="http://schemas.microsoft.com/office/drawing/2014/main" id="{9BD64994-3324-E942-735B-D1CADCC81320}"/>
              </a:ext>
            </a:extLst>
          </p:cNvPr>
          <p:cNvSpPr txBox="1"/>
          <p:nvPr/>
        </p:nvSpPr>
        <p:spPr>
          <a:xfrm>
            <a:off x="1631208" y="7414714"/>
            <a:ext cx="2483052" cy="5642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3000" b="1">
                <a:solidFill>
                  <a:srgbClr val="081F5C"/>
                </a:solidFill>
              </a:defRPr>
            </a:pPr>
            <a:r>
              <a:rPr lang="en-US" altLang="zh-CN" dirty="0">
                <a:latin typeface="Avenir" panose="02000503020000020003" pitchFamily="2" charset="0"/>
              </a:rPr>
              <a:t>Activated</a:t>
            </a:r>
            <a:r>
              <a:rPr lang="zh-CN" altLang="en-US" dirty="0">
                <a:latin typeface="Avenir" panose="02000503020000020003" pitchFamily="2" charset="0"/>
              </a:rPr>
              <a:t> </a:t>
            </a:r>
            <a:r>
              <a:rPr lang="en-US" altLang="zh-CN" dirty="0">
                <a:latin typeface="Avenir" panose="02000503020000020003" pitchFamily="2" charset="0"/>
              </a:rPr>
              <a:t>in:</a:t>
            </a:r>
            <a:r>
              <a:rPr lang="zh-CN" altLang="en-US" dirty="0">
                <a:latin typeface="Avenir" panose="02000503020000020003" pitchFamily="2" charset="0"/>
              </a:rPr>
              <a:t> </a:t>
            </a:r>
            <a:endParaRPr lang="en-US" altLang="zh-CN" dirty="0">
              <a:latin typeface="Avenir" panose="02000503020000020003" pitchFamily="2" charset="0"/>
            </a:endParaRPr>
          </a:p>
        </p:txBody>
      </p:sp>
      <p:sp>
        <p:nvSpPr>
          <p:cNvPr id="22" name="But there is an urgent need to establish effective communication links for disaster response and coordination,…">
            <a:extLst>
              <a:ext uri="{FF2B5EF4-FFF2-40B4-BE49-F238E27FC236}">
                <a16:creationId xmlns:a16="http://schemas.microsoft.com/office/drawing/2014/main" id="{48F568C8-7D53-D80F-DA03-E0E225325764}"/>
              </a:ext>
            </a:extLst>
          </p:cNvPr>
          <p:cNvSpPr txBox="1">
            <a:spLocks/>
          </p:cNvSpPr>
          <p:nvPr/>
        </p:nvSpPr>
        <p:spPr>
          <a:xfrm>
            <a:off x="1631208" y="8051381"/>
            <a:ext cx="6812762" cy="37573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fontScale="85000" lnSpcReduction="20000"/>
          </a:bodyPr>
          <a:lstStyle>
            <a:lvl1pPr marL="0" marR="0" indent="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1pPr>
            <a:lvl2pPr marL="0" marR="0" indent="4572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2pPr>
            <a:lvl3pPr marL="0" marR="0" indent="9144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3pPr>
            <a:lvl4pPr marL="0" marR="0" indent="13716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4pPr>
            <a:lvl5pPr marL="0" marR="0" indent="1828800" algn="l" defTabSz="825500" rtl="0" latinLnBrk="0">
              <a:lnSpc>
                <a:spcPct val="100000"/>
              </a:lnSpc>
              <a:spcBef>
                <a:spcPts val="1800"/>
              </a:spcBef>
              <a:spcAft>
                <a:spcPts val="0"/>
              </a:spcAft>
              <a:buClrTx/>
              <a:buSzTx/>
              <a:buFontTx/>
              <a:buNone/>
              <a:tabLst/>
              <a:defRPr sz="5500" b="0" i="0" u="none" strike="noStrike" cap="none" spc="-55"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a:lstStyle>
          <a:p>
            <a:pPr marL="482600" indent="-482600" algn="just" defTabSz="784225" hangingPunct="1">
              <a:lnSpc>
                <a:spcPct val="120000"/>
              </a:lnSpc>
              <a:spcBef>
                <a:spcPts val="0"/>
              </a:spcBef>
              <a:buFontTx/>
              <a:buChar char="-"/>
              <a:defRPr sz="3325">
                <a:solidFill>
                  <a:srgbClr val="222222"/>
                </a:solidFill>
                <a:latin typeface="Avenir"/>
                <a:ea typeface="Avenir"/>
                <a:cs typeface="Avenir"/>
                <a:sym typeface="Avenir Roman"/>
              </a:defRPr>
            </a:pPr>
            <a:r>
              <a:rPr lang="en-US" altLang="zh-CN" sz="3325" dirty="0">
                <a:solidFill>
                  <a:srgbClr val="222222"/>
                </a:solidFill>
                <a:latin typeface="Avenir"/>
                <a:ea typeface="Avenir"/>
                <a:cs typeface="Avenir"/>
                <a:sym typeface="Avenir Roman"/>
              </a:rPr>
              <a:t>Bangladesh</a:t>
            </a:r>
          </a:p>
          <a:p>
            <a:pPr marL="482600" indent="-482600" algn="just" defTabSz="784225" hangingPunct="1">
              <a:lnSpc>
                <a:spcPct val="120000"/>
              </a:lnSpc>
              <a:spcBef>
                <a:spcPts val="0"/>
              </a:spcBef>
              <a:buFontTx/>
              <a:buChar char="-"/>
              <a:defRPr sz="3325">
                <a:solidFill>
                  <a:srgbClr val="222222"/>
                </a:solidFill>
                <a:latin typeface="Avenir"/>
                <a:ea typeface="Avenir"/>
                <a:cs typeface="Avenir"/>
                <a:sym typeface="Avenir Roman"/>
              </a:defRPr>
            </a:pPr>
            <a:r>
              <a:rPr lang="en-US" altLang="zh-CN" sz="3325" dirty="0">
                <a:solidFill>
                  <a:srgbClr val="222222"/>
                </a:solidFill>
                <a:latin typeface="Avenir"/>
                <a:ea typeface="Avenir"/>
                <a:cs typeface="Avenir"/>
                <a:sym typeface="Avenir Roman"/>
              </a:rPr>
              <a:t>CAR</a:t>
            </a:r>
          </a:p>
          <a:p>
            <a:pPr marL="482600" indent="-482600" algn="just" defTabSz="784225" hangingPunct="1">
              <a:lnSpc>
                <a:spcPct val="120000"/>
              </a:lnSpc>
              <a:spcBef>
                <a:spcPts val="0"/>
              </a:spcBef>
              <a:buFontTx/>
              <a:buChar char="-"/>
              <a:defRPr sz="3325">
                <a:solidFill>
                  <a:srgbClr val="222222"/>
                </a:solidFill>
                <a:latin typeface="Avenir"/>
                <a:ea typeface="Avenir"/>
                <a:cs typeface="Avenir"/>
                <a:sym typeface="Avenir Roman"/>
              </a:defRPr>
            </a:pPr>
            <a:r>
              <a:rPr lang="en-US" altLang="zh-CN" sz="3325" dirty="0">
                <a:solidFill>
                  <a:srgbClr val="222222"/>
                </a:solidFill>
                <a:latin typeface="Avenir"/>
                <a:ea typeface="Avenir"/>
                <a:cs typeface="Avenir"/>
                <a:sym typeface="Avenir Roman"/>
              </a:rPr>
              <a:t>Libya</a:t>
            </a:r>
          </a:p>
          <a:p>
            <a:pPr marL="482600" indent="-482600" algn="just" defTabSz="784225" hangingPunct="1">
              <a:lnSpc>
                <a:spcPct val="120000"/>
              </a:lnSpc>
              <a:spcBef>
                <a:spcPts val="0"/>
              </a:spcBef>
              <a:buFontTx/>
              <a:buChar char="-"/>
              <a:defRPr sz="3325">
                <a:solidFill>
                  <a:srgbClr val="222222"/>
                </a:solidFill>
                <a:latin typeface="Avenir"/>
                <a:ea typeface="Avenir"/>
                <a:cs typeface="Avenir"/>
                <a:sym typeface="Avenir Roman"/>
              </a:defRPr>
            </a:pPr>
            <a:r>
              <a:rPr lang="en-US" altLang="zh-CN" sz="3325" dirty="0">
                <a:solidFill>
                  <a:srgbClr val="222222"/>
                </a:solidFill>
                <a:latin typeface="Avenir"/>
                <a:ea typeface="Avenir"/>
                <a:cs typeface="Avenir"/>
                <a:sym typeface="Avenir Roman"/>
              </a:rPr>
              <a:t>Pacific</a:t>
            </a:r>
            <a:r>
              <a:rPr lang="zh-CN" altLang="en-US" sz="3325" dirty="0">
                <a:solidFill>
                  <a:srgbClr val="222222"/>
                </a:solidFill>
                <a:latin typeface="Avenir"/>
                <a:ea typeface="Avenir"/>
                <a:cs typeface="Avenir"/>
                <a:sym typeface="Avenir Roman"/>
              </a:rPr>
              <a:t> </a:t>
            </a:r>
            <a:r>
              <a:rPr lang="en-US" altLang="zh-CN" sz="3325" dirty="0">
                <a:solidFill>
                  <a:srgbClr val="222222"/>
                </a:solidFill>
                <a:latin typeface="Avenir"/>
                <a:ea typeface="Avenir"/>
                <a:cs typeface="Avenir"/>
                <a:sym typeface="Avenir Roman"/>
              </a:rPr>
              <a:t>preparedness(Fiji)+Tonga</a:t>
            </a:r>
          </a:p>
          <a:p>
            <a:pPr marL="482600" indent="-482600" algn="just" defTabSz="784225" hangingPunct="1">
              <a:lnSpc>
                <a:spcPct val="120000"/>
              </a:lnSpc>
              <a:spcBef>
                <a:spcPts val="0"/>
              </a:spcBef>
              <a:buFontTx/>
              <a:buChar char="-"/>
              <a:defRPr sz="3325">
                <a:solidFill>
                  <a:srgbClr val="222222"/>
                </a:solidFill>
                <a:latin typeface="Avenir"/>
                <a:ea typeface="Avenir"/>
                <a:cs typeface="Avenir"/>
                <a:sym typeface="Avenir Roman"/>
              </a:defRPr>
            </a:pPr>
            <a:r>
              <a:rPr lang="en-US" altLang="zh-CN" sz="3325" dirty="0">
                <a:solidFill>
                  <a:srgbClr val="222222"/>
                </a:solidFill>
                <a:latin typeface="Avenir"/>
                <a:ea typeface="Avenir"/>
                <a:cs typeface="Avenir"/>
                <a:sym typeface="Avenir Roman"/>
              </a:rPr>
              <a:t>Nigeria</a:t>
            </a:r>
          </a:p>
          <a:p>
            <a:pPr marL="482600" indent="-482600" algn="just" defTabSz="784225" hangingPunct="1">
              <a:lnSpc>
                <a:spcPct val="120000"/>
              </a:lnSpc>
              <a:spcBef>
                <a:spcPts val="0"/>
              </a:spcBef>
              <a:buFontTx/>
              <a:buChar char="-"/>
              <a:defRPr sz="3325">
                <a:solidFill>
                  <a:srgbClr val="222222"/>
                </a:solidFill>
                <a:latin typeface="Avenir"/>
                <a:ea typeface="Avenir"/>
                <a:cs typeface="Avenir"/>
                <a:sym typeface="Avenir Roman"/>
              </a:defRPr>
            </a:pPr>
            <a:r>
              <a:rPr lang="en-US" altLang="zh-CN" sz="3325" dirty="0">
                <a:solidFill>
                  <a:srgbClr val="222222"/>
                </a:solidFill>
                <a:latin typeface="Avenir"/>
                <a:ea typeface="Avenir"/>
                <a:cs typeface="Avenir"/>
                <a:sym typeface="Avenir Roman"/>
              </a:rPr>
              <a:t>Syria</a:t>
            </a:r>
          </a:p>
          <a:p>
            <a:pPr marL="482600" indent="-482600" algn="just" defTabSz="784225" hangingPunct="1">
              <a:lnSpc>
                <a:spcPct val="120000"/>
              </a:lnSpc>
              <a:spcBef>
                <a:spcPts val="0"/>
              </a:spcBef>
              <a:buFontTx/>
              <a:buChar char="-"/>
              <a:defRPr sz="3325">
                <a:solidFill>
                  <a:srgbClr val="222222"/>
                </a:solidFill>
                <a:latin typeface="Avenir"/>
                <a:ea typeface="Avenir"/>
                <a:cs typeface="Avenir"/>
                <a:sym typeface="Avenir Roman"/>
              </a:defRPr>
            </a:pPr>
            <a:r>
              <a:rPr lang="en-US" altLang="zh-CN" sz="3325" dirty="0">
                <a:solidFill>
                  <a:srgbClr val="222222"/>
                </a:solidFill>
                <a:latin typeface="Avenir"/>
                <a:ea typeface="Avenir"/>
                <a:cs typeface="Avenir"/>
                <a:sym typeface="Avenir Roman"/>
              </a:rPr>
              <a:t>Ukraine</a:t>
            </a:r>
          </a:p>
          <a:p>
            <a:pPr marL="482600" indent="-482600" algn="just" defTabSz="784225" hangingPunct="1">
              <a:lnSpc>
                <a:spcPct val="120000"/>
              </a:lnSpc>
              <a:spcBef>
                <a:spcPts val="0"/>
              </a:spcBef>
              <a:buFontTx/>
              <a:buChar char="-"/>
              <a:defRPr sz="3325">
                <a:solidFill>
                  <a:srgbClr val="222222"/>
                </a:solidFill>
                <a:latin typeface="Avenir"/>
                <a:ea typeface="Avenir"/>
                <a:cs typeface="Avenir"/>
                <a:sym typeface="Avenir Roman"/>
              </a:defRPr>
            </a:pPr>
            <a:r>
              <a:rPr lang="en-US" altLang="zh-CN" sz="3325" dirty="0">
                <a:solidFill>
                  <a:srgbClr val="222222"/>
                </a:solidFill>
                <a:latin typeface="Avenir"/>
                <a:ea typeface="Avenir"/>
                <a:cs typeface="Avenir"/>
                <a:sym typeface="Avenir Roman"/>
              </a:rPr>
              <a:t>Yemen</a:t>
            </a:r>
            <a:endParaRPr lang="en-US" sz="3325" dirty="0">
              <a:solidFill>
                <a:srgbClr val="222222"/>
              </a:solidFill>
              <a:latin typeface="Avenir"/>
              <a:ea typeface="Avenir"/>
              <a:cs typeface="Avenir"/>
              <a:sym typeface="Avenir Roman"/>
            </a:endParaRPr>
          </a:p>
        </p:txBody>
      </p:sp>
    </p:spTree>
    <p:extLst>
      <p:ext uri="{BB962C8B-B14F-4D97-AF65-F5344CB8AC3E}">
        <p14:creationId xmlns:p14="http://schemas.microsoft.com/office/powerpoint/2010/main" val="384716790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7" name="Group"/>
          <p:cNvGrpSpPr/>
          <p:nvPr/>
        </p:nvGrpSpPr>
        <p:grpSpPr>
          <a:xfrm>
            <a:off x="16746360" y="-1"/>
            <a:ext cx="7673160" cy="13727376"/>
            <a:chOff x="0" y="0"/>
            <a:chExt cx="7673158" cy="13727374"/>
          </a:xfrm>
        </p:grpSpPr>
        <p:pic>
          <p:nvPicPr>
            <p:cNvPr id="173" name="Picture 6" descr="Picture 6"/>
            <p:cNvPicPr>
              <a:picLocks noChangeAspect="1"/>
            </p:cNvPicPr>
            <p:nvPr/>
          </p:nvPicPr>
          <p:blipFill>
            <a:blip r:embed="rId3"/>
            <a:srcRect t="4990" r="2295" b="36197"/>
            <a:stretch>
              <a:fillRect/>
            </a:stretch>
          </p:blipFill>
          <p:spPr>
            <a:xfrm>
              <a:off x="0" y="3414424"/>
              <a:ext cx="7660012" cy="3458152"/>
            </a:xfrm>
            <a:prstGeom prst="rect">
              <a:avLst/>
            </a:prstGeom>
            <a:ln w="12700" cap="flat">
              <a:noFill/>
              <a:miter lim="400000"/>
            </a:ln>
            <a:effectLst/>
          </p:spPr>
        </p:pic>
        <p:pic>
          <p:nvPicPr>
            <p:cNvPr id="174" name="Picture 8" descr="Picture 8"/>
            <p:cNvPicPr>
              <a:picLocks noChangeAspect="1"/>
            </p:cNvPicPr>
            <p:nvPr/>
          </p:nvPicPr>
          <p:blipFill>
            <a:blip r:embed="rId4"/>
            <a:srcRect t="27989" r="2979" b="13935"/>
            <a:stretch>
              <a:fillRect/>
            </a:stretch>
          </p:blipFill>
          <p:spPr>
            <a:xfrm>
              <a:off x="0" y="0"/>
              <a:ext cx="7638065" cy="3429000"/>
            </a:xfrm>
            <a:prstGeom prst="rect">
              <a:avLst/>
            </a:prstGeom>
            <a:ln w="12700" cap="flat">
              <a:noFill/>
              <a:miter lim="400000"/>
            </a:ln>
            <a:effectLst/>
          </p:spPr>
        </p:pic>
        <p:pic>
          <p:nvPicPr>
            <p:cNvPr id="175" name="Picture 4" descr="Picture 4"/>
            <p:cNvPicPr>
              <a:picLocks noChangeAspect="1"/>
            </p:cNvPicPr>
            <p:nvPr/>
          </p:nvPicPr>
          <p:blipFill>
            <a:blip r:embed="rId5"/>
            <a:srcRect t="18453" r="6842" b="18453"/>
            <a:stretch>
              <a:fillRect/>
            </a:stretch>
          </p:blipFill>
          <p:spPr>
            <a:xfrm>
              <a:off x="3745" y="10275625"/>
              <a:ext cx="7669414" cy="3451750"/>
            </a:xfrm>
            <a:prstGeom prst="rect">
              <a:avLst/>
            </a:prstGeom>
            <a:ln w="12700" cap="flat">
              <a:noFill/>
              <a:miter lim="400000"/>
            </a:ln>
            <a:effectLst/>
          </p:spPr>
        </p:pic>
        <p:pic>
          <p:nvPicPr>
            <p:cNvPr id="176" name="Picture 7" descr="Picture 7"/>
            <p:cNvPicPr>
              <a:picLocks noChangeAspect="1"/>
            </p:cNvPicPr>
            <p:nvPr/>
          </p:nvPicPr>
          <p:blipFill>
            <a:blip r:embed="rId6"/>
            <a:srcRect t="32295" r="2163" b="9302"/>
            <a:stretch>
              <a:fillRect/>
            </a:stretch>
          </p:blipFill>
          <p:spPr>
            <a:xfrm>
              <a:off x="0" y="6858000"/>
              <a:ext cx="7659097" cy="3429000"/>
            </a:xfrm>
            <a:prstGeom prst="rect">
              <a:avLst/>
            </a:prstGeom>
            <a:ln w="12700" cap="flat">
              <a:noFill/>
              <a:miter lim="400000"/>
            </a:ln>
            <a:effectLst/>
          </p:spPr>
        </p:pic>
      </p:grpSp>
      <p:sp>
        <p:nvSpPr>
          <p:cNvPr id="178" name="Rectangle"/>
          <p:cNvSpPr/>
          <p:nvPr/>
        </p:nvSpPr>
        <p:spPr>
          <a:xfrm>
            <a:off x="16546923" y="-1"/>
            <a:ext cx="7872597" cy="13716001"/>
          </a:xfrm>
          <a:prstGeom prst="rect">
            <a:avLst/>
          </a:prstGeom>
          <a:solidFill>
            <a:srgbClr val="EEF0F0">
              <a:alpha val="14398"/>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79" name="But there is an urgent need to establish effective communication links for disaster response and coordination,…"/>
          <p:cNvSpPr txBox="1">
            <a:spLocks noGrp="1"/>
          </p:cNvSpPr>
          <p:nvPr>
            <p:ph type="body" sz="half" idx="1"/>
          </p:nvPr>
        </p:nvSpPr>
        <p:spPr>
          <a:xfrm>
            <a:off x="1206500" y="3551945"/>
            <a:ext cx="13201965" cy="8256631"/>
          </a:xfrm>
          <a:prstGeom prst="rect">
            <a:avLst/>
          </a:prstGeom>
        </p:spPr>
        <p:txBody>
          <a:bodyPr>
            <a:normAutofit fontScale="92500" lnSpcReduction="10000"/>
          </a:bodyPr>
          <a:lstStyle/>
          <a:p>
            <a:pPr marL="482600" indent="-482600" algn="just" defTabSz="784225">
              <a:lnSpc>
                <a:spcPct val="100000"/>
              </a:lnSpc>
              <a:spcBef>
                <a:spcPts val="1800"/>
              </a:spcBef>
              <a:defRPr sz="3325">
                <a:solidFill>
                  <a:srgbClr val="222222"/>
                </a:solidFill>
                <a:latin typeface="Avenir"/>
                <a:ea typeface="Avenir"/>
                <a:cs typeface="Avenir"/>
                <a:sym typeface="Avenir Roman"/>
              </a:defRPr>
            </a:pPr>
            <a:r>
              <a:rPr dirty="0"/>
              <a:t>But there is an urgent need to establish effective communication links for disaster response and coordination,</a:t>
            </a:r>
          </a:p>
          <a:p>
            <a:pPr marL="1061719" lvl="1" indent="-482600" algn="just" defTabSz="784225">
              <a:lnSpc>
                <a:spcPct val="100000"/>
              </a:lnSpc>
              <a:spcBef>
                <a:spcPts val="1800"/>
              </a:spcBef>
              <a:defRPr sz="3325">
                <a:solidFill>
                  <a:srgbClr val="222222"/>
                </a:solidFill>
                <a:latin typeface="Avenir"/>
                <a:ea typeface="Avenir"/>
                <a:cs typeface="Avenir"/>
                <a:sym typeface="Avenir Roman"/>
              </a:defRPr>
            </a:pPr>
            <a:r>
              <a:rPr dirty="0"/>
              <a:t>At a national level, between stakeholders involved in response and recovery</a:t>
            </a:r>
          </a:p>
          <a:p>
            <a:pPr marL="1061719" lvl="1" indent="-482600" algn="just" defTabSz="784225">
              <a:lnSpc>
                <a:spcPct val="100000"/>
              </a:lnSpc>
              <a:spcBef>
                <a:spcPts val="1800"/>
              </a:spcBef>
              <a:defRPr sz="3325">
                <a:solidFill>
                  <a:srgbClr val="222222"/>
                </a:solidFill>
                <a:latin typeface="Avenir"/>
                <a:ea typeface="Avenir"/>
                <a:cs typeface="Avenir"/>
                <a:sym typeface="Avenir Roman"/>
              </a:defRPr>
            </a:pPr>
            <a:r>
              <a:rPr dirty="0"/>
              <a:t>At an international level, among </a:t>
            </a:r>
            <a:r>
              <a:rPr lang="en-US" altLang="zh-CN" dirty="0"/>
              <a:t>international</a:t>
            </a:r>
            <a:r>
              <a:rPr lang="zh-CN" altLang="en-US" dirty="0"/>
              <a:t> </a:t>
            </a:r>
            <a:r>
              <a:rPr lang="en-US" altLang="zh-CN" dirty="0"/>
              <a:t>organizations</a:t>
            </a:r>
            <a:r>
              <a:rPr lang="zh-CN" altLang="en-US" dirty="0"/>
              <a:t> </a:t>
            </a:r>
            <a:r>
              <a:rPr lang="en-US" altLang="zh-CN" dirty="0"/>
              <a:t>and</a:t>
            </a:r>
            <a:r>
              <a:rPr lang="zh-CN" altLang="en-US" dirty="0"/>
              <a:t> </a:t>
            </a:r>
            <a:r>
              <a:rPr lang="en-US" altLang="zh-CN" dirty="0"/>
              <a:t>NGOs</a:t>
            </a:r>
            <a:r>
              <a:rPr lang="zh-CN" altLang="en-US" dirty="0"/>
              <a:t> </a:t>
            </a:r>
            <a:endParaRPr lang="en-US" altLang="zh-CN" dirty="0"/>
          </a:p>
          <a:p>
            <a:pPr marL="1061719" lvl="1" indent="-482600" algn="just" defTabSz="784225">
              <a:lnSpc>
                <a:spcPct val="100000"/>
              </a:lnSpc>
              <a:spcBef>
                <a:spcPts val="1800"/>
              </a:spcBef>
              <a:defRPr sz="3325">
                <a:solidFill>
                  <a:srgbClr val="222222"/>
                </a:solidFill>
                <a:latin typeface="Avenir"/>
                <a:ea typeface="Avenir"/>
                <a:cs typeface="Avenir"/>
                <a:sym typeface="Avenir Roman"/>
              </a:defRPr>
            </a:pPr>
            <a:r>
              <a:rPr dirty="0"/>
              <a:t>There is a need to improve international cooperation to ensure that connectivity is available in remote and rural areas, as well as in those parts of a country where existing telecommunications/ICT infrastructure has been destroyed. </a:t>
            </a:r>
          </a:p>
          <a:p>
            <a:pPr marL="482600" indent="-482600" algn="just" defTabSz="784225">
              <a:lnSpc>
                <a:spcPct val="100000"/>
              </a:lnSpc>
              <a:spcBef>
                <a:spcPts val="1800"/>
              </a:spcBef>
              <a:defRPr sz="3325">
                <a:solidFill>
                  <a:srgbClr val="222222"/>
                </a:solidFill>
                <a:latin typeface="Avenir"/>
                <a:ea typeface="Avenir"/>
                <a:cs typeface="Avenir"/>
                <a:sym typeface="Avenir Roman"/>
              </a:defRPr>
            </a:pPr>
            <a:r>
              <a:rPr dirty="0">
                <a:latin typeface="Avenir Heavy"/>
                <a:ea typeface="Avenir Heavy"/>
                <a:cs typeface="Avenir Heavy"/>
                <a:sym typeface="Avenir Heavy"/>
              </a:rPr>
              <a:t>Importation of telecommunications equipment</a:t>
            </a:r>
            <a:r>
              <a:rPr dirty="0"/>
              <a:t> </a:t>
            </a:r>
            <a:r>
              <a:rPr sz="3400" dirty="0">
                <a:solidFill>
                  <a:srgbClr val="222222"/>
                </a:solidFill>
                <a:latin typeface="Avenir"/>
              </a:rPr>
              <a:t>is vital to re-establish communications that will help with humanitarian activities and recovery efforts.</a:t>
            </a:r>
            <a:r>
              <a:rPr lang="en-US" sz="3400" dirty="0">
                <a:solidFill>
                  <a:srgbClr val="222222"/>
                </a:solidFill>
                <a:latin typeface="Avenir"/>
                <a:sym typeface="Avenir Roman"/>
              </a:rPr>
              <a:t> For some governments it is also critical to receive telecommunication equipment to help manage the disaster and ITU regularly supports governments, in particular with satellite equipment.</a:t>
            </a:r>
            <a:br>
              <a:rPr lang="en-US" sz="3400" dirty="0">
                <a:solidFill>
                  <a:srgbClr val="222222"/>
                </a:solidFill>
                <a:latin typeface="Avenir"/>
                <a:sym typeface="Avenir Roman"/>
              </a:rPr>
            </a:br>
            <a:endParaRPr sz="3400" dirty="0">
              <a:solidFill>
                <a:srgbClr val="222222"/>
              </a:solidFill>
              <a:latin typeface="Avenir"/>
            </a:endParaRPr>
          </a:p>
        </p:txBody>
      </p:sp>
      <p:sp>
        <p:nvSpPr>
          <p:cNvPr id="180" name="When Disaster Strikes…"/>
          <p:cNvSpPr txBox="1">
            <a:spLocks noGrp="1"/>
          </p:cNvSpPr>
          <p:nvPr>
            <p:ph type="title"/>
          </p:nvPr>
        </p:nvSpPr>
        <p:spPr>
          <a:prstGeom prst="rect">
            <a:avLst/>
          </a:prstGeom>
        </p:spPr>
        <p:txBody>
          <a:bodyPr/>
          <a:lstStyle>
            <a:lvl1pPr defTabSz="1999437">
              <a:defRPr sz="6969" b="0" spc="-139">
                <a:solidFill>
                  <a:srgbClr val="0C2A67"/>
                </a:solidFill>
                <a:latin typeface="Avenir Heavy"/>
                <a:ea typeface="Avenir Heavy"/>
                <a:cs typeface="Avenir Heavy"/>
                <a:sym typeface="Avenir Heavy"/>
              </a:defRPr>
            </a:lvl1pPr>
          </a:lstStyle>
          <a:p>
            <a:r>
              <a:t>When Disaster Strikes…</a:t>
            </a:r>
          </a:p>
        </p:txBody>
      </p:sp>
      <p:pic>
        <p:nvPicPr>
          <p:cNvPr id="181" name="Picture 4" descr="Picture 4"/>
          <p:cNvPicPr>
            <a:picLocks noChangeAspect="1"/>
          </p:cNvPicPr>
          <p:nvPr/>
        </p:nvPicPr>
        <p:blipFill>
          <a:blip r:embed="rId7"/>
          <a:stretch>
            <a:fillRect/>
          </a:stretch>
        </p:blipFill>
        <p:spPr>
          <a:xfrm>
            <a:off x="22752792" y="400831"/>
            <a:ext cx="1451072" cy="1451072"/>
          </a:xfrm>
          <a:prstGeom prst="rect">
            <a:avLst/>
          </a:prstGeom>
          <a:ln w="12700">
            <a:miter lim="400000"/>
          </a:ln>
        </p:spPr>
      </p:pic>
      <p:pic>
        <p:nvPicPr>
          <p:cNvPr id="182" name="Screen Shot 2022-05-31 at 13.59.43.png" descr="Screen Shot 2022-05-31 at 13.59.43.png"/>
          <p:cNvPicPr>
            <a:picLocks noChangeAspect="1"/>
          </p:cNvPicPr>
          <p:nvPr/>
        </p:nvPicPr>
        <p:blipFill>
          <a:blip r:embed="rId8"/>
          <a:srcRect l="15197" t="16183" r="21597" b="19989"/>
          <a:stretch>
            <a:fillRect/>
          </a:stretch>
        </p:blipFill>
        <p:spPr>
          <a:xfrm>
            <a:off x="21168090" y="592488"/>
            <a:ext cx="1181107" cy="1007667"/>
          </a:xfrm>
          <a:custGeom>
            <a:avLst/>
            <a:gdLst/>
            <a:ahLst/>
            <a:cxnLst>
              <a:cxn ang="0">
                <a:pos x="wd2" y="hd2"/>
              </a:cxn>
              <a:cxn ang="5400000">
                <a:pos x="wd2" y="hd2"/>
              </a:cxn>
              <a:cxn ang="10800000">
                <a:pos x="wd2" y="hd2"/>
              </a:cxn>
              <a:cxn ang="16200000">
                <a:pos x="wd2" y="hd2"/>
              </a:cxn>
            </a:cxnLst>
            <a:rect l="0" t="0" r="r" b="b"/>
            <a:pathLst>
              <a:path w="21441" h="21023" extrusionOk="0">
                <a:moveTo>
                  <a:pt x="13423" y="0"/>
                </a:moveTo>
                <a:cubicBezTo>
                  <a:pt x="12862" y="0"/>
                  <a:pt x="12760" y="158"/>
                  <a:pt x="12760" y="944"/>
                </a:cubicBezTo>
                <a:cubicBezTo>
                  <a:pt x="12760" y="1791"/>
                  <a:pt x="12873" y="1908"/>
                  <a:pt x="13970" y="2227"/>
                </a:cubicBezTo>
                <a:cubicBezTo>
                  <a:pt x="15232" y="2594"/>
                  <a:pt x="15972" y="3252"/>
                  <a:pt x="15505" y="3585"/>
                </a:cubicBezTo>
                <a:cubicBezTo>
                  <a:pt x="15361" y="3688"/>
                  <a:pt x="14921" y="3627"/>
                  <a:pt x="14525" y="3453"/>
                </a:cubicBezTo>
                <a:cubicBezTo>
                  <a:pt x="13222" y="2880"/>
                  <a:pt x="12760" y="3040"/>
                  <a:pt x="12760" y="4057"/>
                </a:cubicBezTo>
                <a:cubicBezTo>
                  <a:pt x="12760" y="4739"/>
                  <a:pt x="12920" y="5033"/>
                  <a:pt x="13372" y="5192"/>
                </a:cubicBezTo>
                <a:cubicBezTo>
                  <a:pt x="14481" y="5581"/>
                  <a:pt x="15766" y="6944"/>
                  <a:pt x="16355" y="8346"/>
                </a:cubicBezTo>
                <a:cubicBezTo>
                  <a:pt x="16864" y="9557"/>
                  <a:pt x="17047" y="9729"/>
                  <a:pt x="17818" y="9729"/>
                </a:cubicBezTo>
                <a:cubicBezTo>
                  <a:pt x="18302" y="9729"/>
                  <a:pt x="18776" y="9569"/>
                  <a:pt x="18877" y="9381"/>
                </a:cubicBezTo>
                <a:cubicBezTo>
                  <a:pt x="19008" y="9136"/>
                  <a:pt x="19140" y="9136"/>
                  <a:pt x="19352" y="9381"/>
                </a:cubicBezTo>
                <a:cubicBezTo>
                  <a:pt x="19515" y="9569"/>
                  <a:pt x="20009" y="9729"/>
                  <a:pt x="20447" y="9729"/>
                </a:cubicBezTo>
                <a:cubicBezTo>
                  <a:pt x="21238" y="9729"/>
                  <a:pt x="21244" y="9714"/>
                  <a:pt x="21074" y="8280"/>
                </a:cubicBezTo>
                <a:cubicBezTo>
                  <a:pt x="20843" y="6330"/>
                  <a:pt x="19673" y="3962"/>
                  <a:pt x="18228" y="2492"/>
                </a:cubicBezTo>
                <a:cubicBezTo>
                  <a:pt x="17005" y="1247"/>
                  <a:pt x="14606" y="0"/>
                  <a:pt x="13423" y="0"/>
                </a:cubicBezTo>
                <a:close/>
                <a:moveTo>
                  <a:pt x="13293" y="6276"/>
                </a:moveTo>
                <a:cubicBezTo>
                  <a:pt x="12530" y="6276"/>
                  <a:pt x="12581" y="7904"/>
                  <a:pt x="13372" y="8893"/>
                </a:cubicBezTo>
                <a:cubicBezTo>
                  <a:pt x="13789" y="9413"/>
                  <a:pt x="14295" y="9673"/>
                  <a:pt x="14972" y="9696"/>
                </a:cubicBezTo>
                <a:cubicBezTo>
                  <a:pt x="15854" y="9725"/>
                  <a:pt x="15948" y="9656"/>
                  <a:pt x="15815" y="9067"/>
                </a:cubicBezTo>
                <a:cubicBezTo>
                  <a:pt x="15603" y="8129"/>
                  <a:pt x="13929" y="6276"/>
                  <a:pt x="13293" y="6276"/>
                </a:cubicBezTo>
                <a:close/>
                <a:moveTo>
                  <a:pt x="11189" y="9025"/>
                </a:moveTo>
                <a:cubicBezTo>
                  <a:pt x="11123" y="9010"/>
                  <a:pt x="11035" y="9019"/>
                  <a:pt x="10923" y="9042"/>
                </a:cubicBezTo>
                <a:cubicBezTo>
                  <a:pt x="10773" y="9072"/>
                  <a:pt x="10574" y="9126"/>
                  <a:pt x="10310" y="9207"/>
                </a:cubicBezTo>
                <a:cubicBezTo>
                  <a:pt x="9565" y="9437"/>
                  <a:pt x="9228" y="9731"/>
                  <a:pt x="9172" y="10184"/>
                </a:cubicBezTo>
                <a:cubicBezTo>
                  <a:pt x="9123" y="10577"/>
                  <a:pt x="8853" y="10860"/>
                  <a:pt x="8480" y="10921"/>
                </a:cubicBezTo>
                <a:cubicBezTo>
                  <a:pt x="7986" y="11003"/>
                  <a:pt x="7875" y="11226"/>
                  <a:pt x="7875" y="12080"/>
                </a:cubicBezTo>
                <a:cubicBezTo>
                  <a:pt x="7875" y="12935"/>
                  <a:pt x="7986" y="13150"/>
                  <a:pt x="8480" y="13231"/>
                </a:cubicBezTo>
                <a:cubicBezTo>
                  <a:pt x="9058" y="13326"/>
                  <a:pt x="9101" y="13506"/>
                  <a:pt x="9230" y="16576"/>
                </a:cubicBezTo>
                <a:cubicBezTo>
                  <a:pt x="9352" y="19509"/>
                  <a:pt x="9429" y="19886"/>
                  <a:pt x="10008" y="20427"/>
                </a:cubicBezTo>
                <a:cubicBezTo>
                  <a:pt x="10461" y="20850"/>
                  <a:pt x="11077" y="21023"/>
                  <a:pt x="12112" y="21023"/>
                </a:cubicBezTo>
                <a:lnTo>
                  <a:pt x="13567" y="21023"/>
                </a:lnTo>
                <a:lnTo>
                  <a:pt x="13567" y="19781"/>
                </a:lnTo>
                <a:cubicBezTo>
                  <a:pt x="13567" y="18579"/>
                  <a:pt x="13541" y="18542"/>
                  <a:pt x="12551" y="18448"/>
                </a:cubicBezTo>
                <a:lnTo>
                  <a:pt x="11535" y="18357"/>
                </a:lnTo>
                <a:lnTo>
                  <a:pt x="11535" y="15840"/>
                </a:lnTo>
                <a:lnTo>
                  <a:pt x="11535" y="13331"/>
                </a:lnTo>
                <a:lnTo>
                  <a:pt x="12551" y="13240"/>
                </a:lnTo>
                <a:cubicBezTo>
                  <a:pt x="13510" y="13148"/>
                  <a:pt x="13567" y="13079"/>
                  <a:pt x="13567" y="12080"/>
                </a:cubicBezTo>
                <a:cubicBezTo>
                  <a:pt x="13567" y="11082"/>
                  <a:pt x="13510" y="11013"/>
                  <a:pt x="12551" y="10921"/>
                </a:cubicBezTo>
                <a:cubicBezTo>
                  <a:pt x="11633" y="10833"/>
                  <a:pt x="11530" y="10729"/>
                  <a:pt x="11456" y="9853"/>
                </a:cubicBezTo>
                <a:cubicBezTo>
                  <a:pt x="11410" y="9308"/>
                  <a:pt x="11387" y="9071"/>
                  <a:pt x="11189" y="9025"/>
                </a:cubicBezTo>
                <a:close/>
                <a:moveTo>
                  <a:pt x="4100" y="11294"/>
                </a:moveTo>
                <a:cubicBezTo>
                  <a:pt x="3299" y="11241"/>
                  <a:pt x="2468" y="11365"/>
                  <a:pt x="1910" y="11691"/>
                </a:cubicBezTo>
                <a:cubicBezTo>
                  <a:pt x="626" y="12442"/>
                  <a:pt x="-9" y="14276"/>
                  <a:pt x="1" y="16105"/>
                </a:cubicBezTo>
                <a:cubicBezTo>
                  <a:pt x="10" y="17933"/>
                  <a:pt x="662" y="19757"/>
                  <a:pt x="1953" y="20493"/>
                </a:cubicBezTo>
                <a:cubicBezTo>
                  <a:pt x="3081" y="21135"/>
                  <a:pt x="4679" y="21161"/>
                  <a:pt x="5699" y="20551"/>
                </a:cubicBezTo>
                <a:cubicBezTo>
                  <a:pt x="6534" y="20052"/>
                  <a:pt x="7328" y="18944"/>
                  <a:pt x="7328" y="18282"/>
                </a:cubicBezTo>
                <a:cubicBezTo>
                  <a:pt x="7328" y="17706"/>
                  <a:pt x="5308" y="17768"/>
                  <a:pt x="4885" y="18357"/>
                </a:cubicBezTo>
                <a:cubicBezTo>
                  <a:pt x="4378" y="19063"/>
                  <a:pt x="3091" y="18938"/>
                  <a:pt x="2609" y="18141"/>
                </a:cubicBezTo>
                <a:cubicBezTo>
                  <a:pt x="2383" y="17768"/>
                  <a:pt x="2258" y="17350"/>
                  <a:pt x="2335" y="17206"/>
                </a:cubicBezTo>
                <a:cubicBezTo>
                  <a:pt x="2412" y="17061"/>
                  <a:pt x="3627" y="16941"/>
                  <a:pt x="5037" y="16941"/>
                </a:cubicBezTo>
                <a:lnTo>
                  <a:pt x="7601" y="16941"/>
                </a:lnTo>
                <a:lnTo>
                  <a:pt x="7601" y="15831"/>
                </a:lnTo>
                <a:cubicBezTo>
                  <a:pt x="7601" y="14327"/>
                  <a:pt x="7004" y="12792"/>
                  <a:pt x="6103" y="11973"/>
                </a:cubicBezTo>
                <a:cubicBezTo>
                  <a:pt x="5672" y="11581"/>
                  <a:pt x="4901" y="11347"/>
                  <a:pt x="4100" y="11294"/>
                </a:cubicBezTo>
                <a:close/>
                <a:moveTo>
                  <a:pt x="17767" y="11294"/>
                </a:moveTo>
                <a:cubicBezTo>
                  <a:pt x="15396" y="11294"/>
                  <a:pt x="14114" y="12975"/>
                  <a:pt x="14114" y="16088"/>
                </a:cubicBezTo>
                <a:cubicBezTo>
                  <a:pt x="14115" y="18193"/>
                  <a:pt x="14800" y="19765"/>
                  <a:pt x="16016" y="20468"/>
                </a:cubicBezTo>
                <a:cubicBezTo>
                  <a:pt x="17977" y="21600"/>
                  <a:pt x="20292" y="20776"/>
                  <a:pt x="21053" y="18671"/>
                </a:cubicBezTo>
                <a:cubicBezTo>
                  <a:pt x="21575" y="17225"/>
                  <a:pt x="21591" y="17255"/>
                  <a:pt x="20390" y="17255"/>
                </a:cubicBezTo>
                <a:cubicBezTo>
                  <a:pt x="19565" y="17255"/>
                  <a:pt x="19239" y="17428"/>
                  <a:pt x="18891" y="18042"/>
                </a:cubicBezTo>
                <a:cubicBezTo>
                  <a:pt x="18317" y="19055"/>
                  <a:pt x="17552" y="19040"/>
                  <a:pt x="16845" y="18001"/>
                </a:cubicBezTo>
                <a:cubicBezTo>
                  <a:pt x="16172" y="17011"/>
                  <a:pt x="16108" y="15183"/>
                  <a:pt x="16708" y="14192"/>
                </a:cubicBezTo>
                <a:cubicBezTo>
                  <a:pt x="17237" y="13320"/>
                  <a:pt x="18337" y="13278"/>
                  <a:pt x="18790" y="14117"/>
                </a:cubicBezTo>
                <a:cubicBezTo>
                  <a:pt x="19043" y="14585"/>
                  <a:pt x="19420" y="14747"/>
                  <a:pt x="20282" y="14747"/>
                </a:cubicBezTo>
                <a:cubicBezTo>
                  <a:pt x="20917" y="14747"/>
                  <a:pt x="21442" y="14673"/>
                  <a:pt x="21442" y="14581"/>
                </a:cubicBezTo>
                <a:cubicBezTo>
                  <a:pt x="21442" y="14489"/>
                  <a:pt x="21265" y="13934"/>
                  <a:pt x="21053" y="13347"/>
                </a:cubicBezTo>
                <a:cubicBezTo>
                  <a:pt x="20573" y="12022"/>
                  <a:pt x="19416" y="11294"/>
                  <a:pt x="17767" y="11294"/>
                </a:cubicBezTo>
                <a:close/>
                <a:moveTo>
                  <a:pt x="3927" y="13173"/>
                </a:moveTo>
                <a:cubicBezTo>
                  <a:pt x="4366" y="13173"/>
                  <a:pt x="5482" y="14581"/>
                  <a:pt x="5253" y="14846"/>
                </a:cubicBezTo>
                <a:cubicBezTo>
                  <a:pt x="4976" y="15165"/>
                  <a:pt x="2498" y="15103"/>
                  <a:pt x="2320" y="14771"/>
                </a:cubicBezTo>
                <a:cubicBezTo>
                  <a:pt x="2147" y="14447"/>
                  <a:pt x="3427" y="13173"/>
                  <a:pt x="3927" y="13173"/>
                </a:cubicBezTo>
                <a:close/>
              </a:path>
            </a:pathLst>
          </a:custGeom>
          <a:ln w="12700">
            <a:miter lim="400000"/>
          </a:ln>
        </p:spPr>
      </p:pic>
      <p:sp>
        <p:nvSpPr>
          <p:cNvPr id="183" name="…Telecommunication links are often disrupted and mobile networks are down"/>
          <p:cNvSpPr txBox="1"/>
          <p:nvPr/>
        </p:nvSpPr>
        <p:spPr>
          <a:xfrm>
            <a:off x="1206500" y="2311908"/>
            <a:ext cx="12916040" cy="609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825500">
              <a:lnSpc>
                <a:spcPct val="80000"/>
              </a:lnSpc>
              <a:spcBef>
                <a:spcPts val="900"/>
              </a:spcBef>
              <a:defRPr sz="2900">
                <a:solidFill>
                  <a:srgbClr val="142963"/>
                </a:solidFill>
                <a:latin typeface="Avenir Book"/>
                <a:ea typeface="Avenir Book"/>
                <a:cs typeface="Avenir Book"/>
                <a:sym typeface="Avenir Book"/>
              </a:defRPr>
            </a:lvl1pPr>
          </a:lstStyle>
          <a:p>
            <a:r>
              <a:t>…Telecommunication links are often disrupted and mobile networks are down</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ampere Convention"/>
          <p:cNvSpPr txBox="1">
            <a:spLocks noGrp="1"/>
          </p:cNvSpPr>
          <p:nvPr>
            <p:ph type="title"/>
          </p:nvPr>
        </p:nvSpPr>
        <p:spPr>
          <a:xfrm>
            <a:off x="1206500" y="4422038"/>
            <a:ext cx="10922000" cy="1642903"/>
          </a:xfrm>
          <a:prstGeom prst="rect">
            <a:avLst/>
          </a:prstGeom>
        </p:spPr>
        <p:txBody>
          <a:bodyPr anchor="t"/>
          <a:lstStyle>
            <a:lvl1pPr>
              <a:defRPr b="0">
                <a:solidFill>
                  <a:srgbClr val="0C2A67"/>
                </a:solidFill>
                <a:latin typeface="Avenir Heavy"/>
                <a:ea typeface="Avenir Heavy"/>
                <a:cs typeface="Avenir Heavy"/>
                <a:sym typeface="Avenir Heavy"/>
              </a:defRPr>
            </a:lvl1pPr>
          </a:lstStyle>
          <a:p>
            <a:r>
              <a:t>Tampere Convention</a:t>
            </a:r>
          </a:p>
        </p:txBody>
      </p:sp>
      <p:sp>
        <p:nvSpPr>
          <p:cNvPr id="186" name="An international Treaty “on the Provision of Telecommunication Resources for Disaster Mitigation and Relief Operations”"/>
          <p:cNvSpPr txBox="1">
            <a:spLocks noGrp="1"/>
          </p:cNvSpPr>
          <p:nvPr>
            <p:ph type="body" sz="quarter" idx="1"/>
          </p:nvPr>
        </p:nvSpPr>
        <p:spPr>
          <a:prstGeom prst="rect">
            <a:avLst/>
          </a:prstGeom>
        </p:spPr>
        <p:txBody>
          <a:bodyPr/>
          <a:lstStyle>
            <a:lvl1pPr>
              <a:spcBef>
                <a:spcPts val="1700"/>
              </a:spcBef>
              <a:defRPr sz="3500" b="0">
                <a:latin typeface="Avenir Book"/>
                <a:ea typeface="Avenir Book"/>
                <a:cs typeface="Avenir Book"/>
                <a:sym typeface="Avenir Book"/>
              </a:defRPr>
            </a:lvl1pPr>
          </a:lstStyle>
          <a:p>
            <a:r>
              <a:rPr dirty="0"/>
              <a:t>An </a:t>
            </a:r>
            <a:r>
              <a:rPr dirty="0">
                <a:hlinkClick r:id="rId3"/>
              </a:rPr>
              <a:t>international Treaty </a:t>
            </a:r>
            <a:r>
              <a:rPr dirty="0"/>
              <a:t>“on the Provision of Telecommunication Resources for Disaster Mitigation and Relief Operations”</a:t>
            </a:r>
            <a:r>
              <a:rPr lang="en-GB" dirty="0"/>
              <a:t> </a:t>
            </a:r>
            <a:endParaRPr dirty="0"/>
          </a:p>
        </p:txBody>
      </p:sp>
      <p:sp>
        <p:nvSpPr>
          <p:cNvPr id="187" name="Line"/>
          <p:cNvSpPr/>
          <p:nvPr/>
        </p:nvSpPr>
        <p:spPr>
          <a:xfrm>
            <a:off x="1215480" y="6849019"/>
            <a:ext cx="2208920" cy="1"/>
          </a:xfrm>
          <a:prstGeom prst="line">
            <a:avLst/>
          </a:prstGeom>
          <a:ln w="25400">
            <a:solidFill>
              <a:srgbClr val="000000"/>
            </a:solidFill>
            <a:miter lim="400000"/>
          </a:ln>
        </p:spPr>
        <p:txBody>
          <a:bodyPr lIns="50800" tIns="50800" rIns="50800" bIns="50800" anchor="ctr"/>
          <a:lstStyle/>
          <a:p>
            <a:endParaRPr/>
          </a:p>
        </p:txBody>
      </p:sp>
      <p:pic>
        <p:nvPicPr>
          <p:cNvPr id="188" name="tamperehall_shadow.jpg" descr="tamperehall_shadow.jpg"/>
          <p:cNvPicPr>
            <a:picLocks noChangeAspect="1"/>
          </p:cNvPicPr>
          <p:nvPr/>
        </p:nvPicPr>
        <p:blipFill>
          <a:blip r:embed="rId4"/>
          <a:stretch>
            <a:fillRect/>
          </a:stretch>
        </p:blipFill>
        <p:spPr>
          <a:xfrm>
            <a:off x="14232914" y="3029102"/>
            <a:ext cx="6807629" cy="8622996"/>
          </a:xfrm>
          <a:prstGeom prst="rect">
            <a:avLst/>
          </a:prstGeom>
          <a:ln w="12700">
            <a:miter lim="400000"/>
          </a:ln>
          <a:effectLst>
            <a:outerShdw blurRad="101600" dist="128252" dir="5400000" rotWithShape="0">
              <a:srgbClr val="000000">
                <a:alpha val="51218"/>
              </a:srgbClr>
            </a:outerShdw>
          </a:effectLst>
        </p:spPr>
      </p:pic>
      <p:pic>
        <p:nvPicPr>
          <p:cNvPr id="189" name="Picture 4" descr="Picture 4"/>
          <p:cNvPicPr>
            <a:picLocks noChangeAspect="1"/>
          </p:cNvPicPr>
          <p:nvPr/>
        </p:nvPicPr>
        <p:blipFill>
          <a:blip r:embed="rId5"/>
          <a:stretch>
            <a:fillRect/>
          </a:stretch>
        </p:blipFill>
        <p:spPr>
          <a:xfrm>
            <a:off x="22752792" y="400831"/>
            <a:ext cx="1451072" cy="1451072"/>
          </a:xfrm>
          <a:prstGeom prst="rect">
            <a:avLst/>
          </a:prstGeom>
          <a:ln w="12700">
            <a:miter lim="400000"/>
          </a:ln>
        </p:spPr>
      </p:pic>
      <p:pic>
        <p:nvPicPr>
          <p:cNvPr id="190" name="Screen Shot 2022-05-31 at 13.59.43.png" descr="Screen Shot 2022-05-31 at 13.59.43.png"/>
          <p:cNvPicPr>
            <a:picLocks noChangeAspect="1"/>
          </p:cNvPicPr>
          <p:nvPr/>
        </p:nvPicPr>
        <p:blipFill>
          <a:blip r:embed="rId6"/>
          <a:stretch>
            <a:fillRect/>
          </a:stretch>
        </p:blipFill>
        <p:spPr>
          <a:xfrm>
            <a:off x="20884091" y="337001"/>
            <a:ext cx="1868702" cy="1578732"/>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ampere Convention"/>
          <p:cNvSpPr txBox="1">
            <a:spLocks noGrp="1"/>
          </p:cNvSpPr>
          <p:nvPr>
            <p:ph type="title"/>
          </p:nvPr>
        </p:nvSpPr>
        <p:spPr>
          <a:prstGeom prst="rect">
            <a:avLst/>
          </a:prstGeom>
        </p:spPr>
        <p:txBody>
          <a:bodyPr/>
          <a:lstStyle>
            <a:lvl1pPr defTabSz="2218888">
              <a:defRPr sz="7735" b="0" spc="-154">
                <a:solidFill>
                  <a:srgbClr val="0C2A67"/>
                </a:solidFill>
                <a:latin typeface="Avenir Heavy"/>
                <a:ea typeface="Avenir Heavy"/>
                <a:cs typeface="Avenir Heavy"/>
                <a:sym typeface="Avenir Heavy"/>
              </a:defRPr>
            </a:lvl1pPr>
          </a:lstStyle>
          <a:p>
            <a:r>
              <a:t>Tampere Convention</a:t>
            </a:r>
          </a:p>
        </p:txBody>
      </p:sp>
      <p:sp>
        <p:nvSpPr>
          <p:cNvPr id="193" name="Background"/>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defTabSz="1609303">
              <a:lnSpc>
                <a:spcPct val="80000"/>
              </a:lnSpc>
              <a:defRPr sz="4884" b="0" spc="-97">
                <a:solidFill>
                  <a:srgbClr val="002060"/>
                </a:solidFill>
                <a:latin typeface="Avenir Book"/>
                <a:ea typeface="Avenir Book"/>
                <a:cs typeface="Avenir Book"/>
                <a:sym typeface="Avenir Book"/>
              </a:defRPr>
            </a:lvl1pPr>
          </a:lstStyle>
          <a:p>
            <a:r>
              <a:t>Background</a:t>
            </a:r>
          </a:p>
        </p:txBody>
      </p:sp>
      <p:sp>
        <p:nvSpPr>
          <p:cNvPr id="194" name="International Conference on Disaster Communications (Tampere, Finland, 1991), adopted the Tampere Declaration on Disaster Communication.…"/>
          <p:cNvSpPr txBox="1">
            <a:spLocks noGrp="1"/>
          </p:cNvSpPr>
          <p:nvPr>
            <p:ph type="body" idx="1"/>
          </p:nvPr>
        </p:nvSpPr>
        <p:spPr>
          <a:prstGeom prst="rect">
            <a:avLst/>
          </a:prstGeom>
        </p:spPr>
        <p:txBody>
          <a:bodyPr/>
          <a:lstStyle/>
          <a:p>
            <a:pPr marL="508000" indent="-508000" algn="just" defTabSz="825500">
              <a:lnSpc>
                <a:spcPct val="100000"/>
              </a:lnSpc>
              <a:spcBef>
                <a:spcPts val="1900"/>
              </a:spcBef>
              <a:defRPr sz="3500">
                <a:solidFill>
                  <a:srgbClr val="222222"/>
                </a:solidFill>
                <a:latin typeface="Avenir Book"/>
                <a:ea typeface="Avenir Book"/>
                <a:cs typeface="Avenir Book"/>
                <a:sym typeface="Avenir Book"/>
              </a:defRPr>
            </a:pPr>
            <a:r>
              <a:rPr dirty="0"/>
              <a:t>International Conference on Disaster Communications (Tampere, Finland</a:t>
            </a:r>
            <a:r>
              <a:t>, 199</a:t>
            </a:r>
            <a:r>
              <a:rPr lang="en-US" altLang="zh-CN"/>
              <a:t>8</a:t>
            </a:r>
            <a:r>
              <a:t>), </a:t>
            </a:r>
            <a:r>
              <a:rPr dirty="0"/>
              <a:t>adopted the Tampere Declaration on Disaster Communication.</a:t>
            </a:r>
          </a:p>
          <a:p>
            <a:pPr marL="508000" indent="-508000" algn="just" defTabSz="825500">
              <a:lnSpc>
                <a:spcPct val="100000"/>
              </a:lnSpc>
              <a:spcBef>
                <a:spcPts val="1900"/>
              </a:spcBef>
              <a:defRPr sz="3500">
                <a:solidFill>
                  <a:srgbClr val="222222"/>
                </a:solidFill>
                <a:latin typeface="Avenir Book"/>
                <a:ea typeface="Avenir Book"/>
                <a:cs typeface="Avenir Book"/>
                <a:sym typeface="Avenir Book"/>
              </a:defRPr>
            </a:pPr>
            <a:endParaRPr dirty="0"/>
          </a:p>
          <a:p>
            <a:pPr marL="508000" indent="-508000" algn="just" defTabSz="825500">
              <a:lnSpc>
                <a:spcPct val="100000"/>
              </a:lnSpc>
              <a:spcBef>
                <a:spcPts val="1900"/>
              </a:spcBef>
              <a:defRPr sz="3500">
                <a:solidFill>
                  <a:srgbClr val="222222"/>
                </a:solidFill>
                <a:latin typeface="Avenir Book"/>
                <a:ea typeface="Avenir Book"/>
                <a:cs typeface="Avenir Book"/>
                <a:sym typeface="Avenir Book"/>
              </a:defRPr>
            </a:pPr>
            <a:r>
              <a:rPr dirty="0"/>
              <a:t>Based on 50 international regulatory instruments including the constitution of the ITU, calling for absolute priority to emergency life-saving communications.</a:t>
            </a:r>
          </a:p>
          <a:p>
            <a:pPr marL="508000" indent="-508000" algn="just" defTabSz="825500">
              <a:lnSpc>
                <a:spcPct val="100000"/>
              </a:lnSpc>
              <a:spcBef>
                <a:spcPts val="1900"/>
              </a:spcBef>
              <a:defRPr sz="3500">
                <a:solidFill>
                  <a:srgbClr val="222222"/>
                </a:solidFill>
                <a:latin typeface="Avenir Book"/>
                <a:ea typeface="Avenir Book"/>
                <a:cs typeface="Avenir Book"/>
                <a:sym typeface="Avenir Book"/>
              </a:defRPr>
            </a:pPr>
            <a:endParaRPr dirty="0"/>
          </a:p>
          <a:p>
            <a:pPr marL="508000" indent="-508000" algn="just" defTabSz="825500">
              <a:lnSpc>
                <a:spcPct val="100000"/>
              </a:lnSpc>
              <a:spcBef>
                <a:spcPts val="1900"/>
              </a:spcBef>
              <a:defRPr sz="3500">
                <a:solidFill>
                  <a:srgbClr val="222222"/>
                </a:solidFill>
                <a:latin typeface="Avenir Book"/>
                <a:ea typeface="Avenir Book"/>
                <a:cs typeface="Avenir Book"/>
                <a:sym typeface="Avenir Book"/>
              </a:defRPr>
            </a:pPr>
            <a:r>
              <a:rPr dirty="0"/>
              <a:t>United Nations General Assembly adopted resolution 46/182, for strengthening international coordination of humanitarian emergency assistance.</a:t>
            </a:r>
          </a:p>
        </p:txBody>
      </p:sp>
      <p:pic>
        <p:nvPicPr>
          <p:cNvPr id="195" name="Picture 4" descr="Picture 4"/>
          <p:cNvPicPr>
            <a:picLocks noChangeAspect="1"/>
          </p:cNvPicPr>
          <p:nvPr/>
        </p:nvPicPr>
        <p:blipFill>
          <a:blip r:embed="rId3"/>
          <a:stretch>
            <a:fillRect/>
          </a:stretch>
        </p:blipFill>
        <p:spPr>
          <a:xfrm>
            <a:off x="22752792" y="400831"/>
            <a:ext cx="1451072" cy="1451072"/>
          </a:xfrm>
          <a:prstGeom prst="rect">
            <a:avLst/>
          </a:prstGeom>
          <a:ln w="12700">
            <a:miter lim="400000"/>
          </a:ln>
        </p:spPr>
      </p:pic>
      <p:pic>
        <p:nvPicPr>
          <p:cNvPr id="196" name="Screen Shot 2022-05-31 at 13.59.43.png" descr="Screen Shot 2022-05-31 at 13.59.43.png"/>
          <p:cNvPicPr>
            <a:picLocks noChangeAspect="1"/>
          </p:cNvPicPr>
          <p:nvPr/>
        </p:nvPicPr>
        <p:blipFill>
          <a:blip r:embed="rId4"/>
          <a:stretch>
            <a:fillRect/>
          </a:stretch>
        </p:blipFill>
        <p:spPr>
          <a:xfrm>
            <a:off x="20884091" y="337001"/>
            <a:ext cx="1868702" cy="1578732"/>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Tampere Convention"/>
          <p:cNvSpPr txBox="1">
            <a:spLocks noGrp="1"/>
          </p:cNvSpPr>
          <p:nvPr>
            <p:ph type="title"/>
          </p:nvPr>
        </p:nvSpPr>
        <p:spPr>
          <a:prstGeom prst="rect">
            <a:avLst/>
          </a:prstGeom>
        </p:spPr>
        <p:txBody>
          <a:bodyPr/>
          <a:lstStyle>
            <a:lvl1pPr defTabSz="2218888">
              <a:defRPr sz="7735" b="0" spc="-154">
                <a:solidFill>
                  <a:srgbClr val="0C2A67"/>
                </a:solidFill>
                <a:latin typeface="Avenir Heavy"/>
                <a:ea typeface="Avenir Heavy"/>
                <a:cs typeface="Avenir Heavy"/>
                <a:sym typeface="Avenir Heavy"/>
              </a:defRPr>
            </a:lvl1pPr>
          </a:lstStyle>
          <a:p>
            <a:r>
              <a:t>Tampere Convention</a:t>
            </a:r>
          </a:p>
        </p:txBody>
      </p:sp>
      <p:sp>
        <p:nvSpPr>
          <p:cNvPr id="199" name="Evolution"/>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defTabSz="1609303">
              <a:lnSpc>
                <a:spcPct val="80000"/>
              </a:lnSpc>
              <a:defRPr sz="4884" b="0" spc="-97">
                <a:solidFill>
                  <a:srgbClr val="002060"/>
                </a:solidFill>
                <a:latin typeface="Avenir Book"/>
                <a:ea typeface="Avenir Book"/>
                <a:cs typeface="Avenir Book"/>
                <a:sym typeface="Avenir Book"/>
              </a:defRPr>
            </a:lvl1pPr>
          </a:lstStyle>
          <a:p>
            <a:r>
              <a:t>Evolution</a:t>
            </a:r>
          </a:p>
        </p:txBody>
      </p:sp>
      <p:sp>
        <p:nvSpPr>
          <p:cNvPr id="200" name="Tampere Convention was concluded in 1998…"/>
          <p:cNvSpPr txBox="1">
            <a:spLocks noGrp="1"/>
          </p:cNvSpPr>
          <p:nvPr>
            <p:ph type="body" idx="1"/>
          </p:nvPr>
        </p:nvSpPr>
        <p:spPr>
          <a:prstGeom prst="rect">
            <a:avLst/>
          </a:prstGeom>
        </p:spPr>
        <p:txBody>
          <a:bodyPr/>
          <a:lstStyle/>
          <a:p>
            <a:pPr marL="508000" indent="-508000" algn="just" defTabSz="825500">
              <a:lnSpc>
                <a:spcPct val="100000"/>
              </a:lnSpc>
              <a:spcBef>
                <a:spcPts val="1900"/>
              </a:spcBef>
              <a:defRPr sz="3500">
                <a:solidFill>
                  <a:srgbClr val="222222"/>
                </a:solidFill>
                <a:latin typeface="Avenir Book"/>
                <a:ea typeface="Avenir Book"/>
                <a:cs typeface="Avenir Book"/>
                <a:sym typeface="Avenir Book"/>
              </a:defRPr>
            </a:pPr>
            <a:r>
              <a:rPr dirty="0"/>
              <a:t>Tampere Convention was concluded in 1998</a:t>
            </a:r>
          </a:p>
          <a:p>
            <a:pPr marL="508000" indent="-508000" algn="just" defTabSz="825500">
              <a:lnSpc>
                <a:spcPct val="100000"/>
              </a:lnSpc>
              <a:spcBef>
                <a:spcPts val="1900"/>
              </a:spcBef>
              <a:defRPr sz="3500">
                <a:solidFill>
                  <a:srgbClr val="222222"/>
                </a:solidFill>
                <a:latin typeface="Avenir Book"/>
                <a:ea typeface="Avenir Book"/>
                <a:cs typeface="Avenir Book"/>
                <a:sym typeface="Avenir Book"/>
              </a:defRPr>
            </a:pPr>
            <a:r>
              <a:rPr dirty="0"/>
              <a:t>Came into force on January 8 of 2005</a:t>
            </a:r>
          </a:p>
          <a:p>
            <a:pPr marL="508000" indent="-508000" algn="just" defTabSz="825500">
              <a:lnSpc>
                <a:spcPct val="100000"/>
              </a:lnSpc>
              <a:spcBef>
                <a:spcPts val="1900"/>
              </a:spcBef>
              <a:defRPr sz="3500">
                <a:solidFill>
                  <a:srgbClr val="222222"/>
                </a:solidFill>
                <a:latin typeface="Avenir Book"/>
                <a:ea typeface="Avenir Book"/>
                <a:cs typeface="Avenir Book"/>
                <a:sym typeface="Avenir Book"/>
              </a:defRPr>
            </a:pPr>
            <a:r>
              <a:rPr dirty="0"/>
              <a:t>Currently, there are 60 signatories and 49 countries that have ratified the Convention.  </a:t>
            </a:r>
            <a:endParaRPr lang="en-US" dirty="0"/>
          </a:p>
          <a:p>
            <a:pPr marL="1117600" lvl="1" indent="-508000" algn="just" defTabSz="825500">
              <a:lnSpc>
                <a:spcPct val="100000"/>
              </a:lnSpc>
              <a:spcBef>
                <a:spcPts val="1900"/>
              </a:spcBef>
              <a:defRPr sz="3500">
                <a:solidFill>
                  <a:srgbClr val="222222"/>
                </a:solidFill>
                <a:latin typeface="Avenir Book"/>
                <a:ea typeface="Avenir Book"/>
                <a:cs typeface="Avenir Book"/>
                <a:sym typeface="Avenir Book"/>
              </a:defRPr>
            </a:pPr>
            <a:r>
              <a:rPr lang="en-US" altLang="zh-CN" sz="3600" b="1" dirty="0"/>
              <a:t>Signature:</a:t>
            </a:r>
            <a:r>
              <a:rPr lang="zh-CN" altLang="en-US" sz="3600" dirty="0"/>
              <a:t> </a:t>
            </a:r>
            <a:r>
              <a:rPr lang="en-US" altLang="zh-CN" sz="3600" dirty="0"/>
              <a:t>the</a:t>
            </a:r>
            <a:r>
              <a:rPr lang="zh-CN" altLang="en-US" sz="3600" dirty="0"/>
              <a:t> </a:t>
            </a:r>
            <a:r>
              <a:rPr lang="en-US" altLang="zh-CN" sz="3600" dirty="0"/>
              <a:t>signature</a:t>
            </a:r>
            <a:r>
              <a:rPr lang="zh-CN" altLang="en-US" sz="3600" dirty="0"/>
              <a:t> </a:t>
            </a:r>
            <a:r>
              <a:rPr lang="en-US" altLang="zh-CN" sz="3600" dirty="0"/>
              <a:t>does</a:t>
            </a:r>
            <a:r>
              <a:rPr lang="zh-CN" altLang="en-US" sz="3600" dirty="0"/>
              <a:t> </a:t>
            </a:r>
            <a:r>
              <a:rPr lang="en-US" altLang="zh-CN" sz="3600" dirty="0"/>
              <a:t>not</a:t>
            </a:r>
            <a:r>
              <a:rPr lang="zh-CN" altLang="en-US" sz="3600" dirty="0"/>
              <a:t> </a:t>
            </a:r>
            <a:r>
              <a:rPr lang="en-US" altLang="zh-CN" sz="3600" dirty="0"/>
              <a:t>establish</a:t>
            </a:r>
            <a:r>
              <a:rPr lang="zh-CN" altLang="en-US" sz="3600" dirty="0"/>
              <a:t> </a:t>
            </a:r>
            <a:r>
              <a:rPr lang="en-US" altLang="zh-CN" sz="3600" dirty="0"/>
              <a:t>the</a:t>
            </a:r>
            <a:r>
              <a:rPr lang="zh-CN" altLang="en-US" sz="3600" dirty="0"/>
              <a:t> </a:t>
            </a:r>
            <a:r>
              <a:rPr lang="en-US" altLang="zh-CN" sz="3600" dirty="0"/>
              <a:t>consent</a:t>
            </a:r>
            <a:r>
              <a:rPr lang="zh-CN" altLang="en-US" sz="3600" dirty="0"/>
              <a:t> </a:t>
            </a:r>
            <a:r>
              <a:rPr lang="en-US" altLang="zh-CN" sz="3600" dirty="0"/>
              <a:t>to</a:t>
            </a:r>
            <a:r>
              <a:rPr lang="zh-CN" altLang="en-US" sz="3600" dirty="0"/>
              <a:t> </a:t>
            </a:r>
            <a:r>
              <a:rPr lang="en-US" altLang="zh-CN" sz="3600" dirty="0"/>
              <a:t>be</a:t>
            </a:r>
            <a:r>
              <a:rPr lang="zh-CN" altLang="en-US" sz="3600" dirty="0"/>
              <a:t> </a:t>
            </a:r>
            <a:r>
              <a:rPr lang="en-US" altLang="zh-CN" sz="3600" dirty="0"/>
              <a:t>bound,</a:t>
            </a:r>
            <a:r>
              <a:rPr lang="en-US" sz="3600" dirty="0"/>
              <a:t> it is a means of authentication and expresses the willingness of the signatory state to continue the treaty-making process.</a:t>
            </a:r>
            <a:endParaRPr lang="en-US" altLang="zh-CN" sz="3600" dirty="0"/>
          </a:p>
          <a:p>
            <a:pPr marL="1117600" lvl="1" indent="-508000" algn="just" defTabSz="825500">
              <a:lnSpc>
                <a:spcPct val="100000"/>
              </a:lnSpc>
              <a:spcBef>
                <a:spcPts val="1900"/>
              </a:spcBef>
              <a:defRPr sz="3500">
                <a:solidFill>
                  <a:srgbClr val="222222"/>
                </a:solidFill>
                <a:latin typeface="Avenir Book"/>
                <a:ea typeface="Avenir Book"/>
                <a:cs typeface="Avenir Book"/>
                <a:sym typeface="Avenir Book"/>
              </a:defRPr>
            </a:pPr>
            <a:r>
              <a:rPr lang="en-US" altLang="zh-CN" sz="3600" b="1" dirty="0"/>
              <a:t>Ratification:</a:t>
            </a:r>
            <a:r>
              <a:rPr lang="zh-CN" altLang="en-US" sz="3600" b="1" dirty="0"/>
              <a:t> </a:t>
            </a:r>
            <a:r>
              <a:rPr lang="en-US" sz="3600" dirty="0"/>
              <a:t>defines the international act whereby a state indicates its consent to be bound to a treaty</a:t>
            </a:r>
            <a:r>
              <a:rPr lang="en-US" altLang="zh-CN" sz="3600" dirty="0"/>
              <a:t>.</a:t>
            </a:r>
          </a:p>
          <a:p>
            <a:pPr marL="1727200" lvl="2" indent="-508000" algn="just" defTabSz="825500">
              <a:lnSpc>
                <a:spcPct val="100000"/>
              </a:lnSpc>
              <a:spcBef>
                <a:spcPts val="1900"/>
              </a:spcBef>
              <a:defRPr sz="3500">
                <a:solidFill>
                  <a:srgbClr val="222222"/>
                </a:solidFill>
                <a:latin typeface="Avenir Book"/>
                <a:ea typeface="Avenir Book"/>
                <a:cs typeface="Avenir Book"/>
                <a:sym typeface="Avenir Book"/>
              </a:defRPr>
            </a:pPr>
            <a:r>
              <a:rPr lang="en-US" altLang="zh-CN" dirty="0"/>
              <a:t>Approval</a:t>
            </a:r>
            <a:r>
              <a:rPr lang="zh-CN" altLang="en-US" dirty="0"/>
              <a:t> </a:t>
            </a:r>
            <a:r>
              <a:rPr lang="en-US" altLang="zh-CN" dirty="0"/>
              <a:t>for</a:t>
            </a:r>
            <a:r>
              <a:rPr lang="zh-CN" altLang="en-US" dirty="0"/>
              <a:t> </a:t>
            </a:r>
            <a:r>
              <a:rPr lang="en-US" altLang="zh-CN" dirty="0"/>
              <a:t>the</a:t>
            </a:r>
            <a:r>
              <a:rPr lang="zh-CN" altLang="en-US" dirty="0"/>
              <a:t> </a:t>
            </a:r>
            <a:r>
              <a:rPr lang="en-US" altLang="zh-CN" dirty="0"/>
              <a:t>treaty</a:t>
            </a:r>
            <a:r>
              <a:rPr lang="zh-CN" altLang="en-US" dirty="0"/>
              <a:t> </a:t>
            </a:r>
            <a:r>
              <a:rPr lang="en-US" altLang="zh-CN" dirty="0"/>
              <a:t>on</a:t>
            </a:r>
            <a:r>
              <a:rPr lang="zh-CN" altLang="en-US" dirty="0"/>
              <a:t> </a:t>
            </a:r>
            <a:r>
              <a:rPr lang="en-US" altLang="zh-CN" dirty="0"/>
              <a:t>the</a:t>
            </a:r>
            <a:r>
              <a:rPr lang="zh-CN" altLang="en-US" dirty="0"/>
              <a:t> </a:t>
            </a:r>
            <a:r>
              <a:rPr lang="en-US" altLang="zh-CN" dirty="0"/>
              <a:t>domestic</a:t>
            </a:r>
            <a:r>
              <a:rPr lang="zh-CN" altLang="en-US" dirty="0"/>
              <a:t> </a:t>
            </a:r>
            <a:r>
              <a:rPr lang="en-US" altLang="zh-CN" dirty="0"/>
              <a:t>level</a:t>
            </a:r>
            <a:r>
              <a:rPr lang="zh-CN" altLang="en-US" dirty="0"/>
              <a:t> </a:t>
            </a:r>
            <a:r>
              <a:rPr lang="en-US" altLang="zh-CN" dirty="0"/>
              <a:t>and</a:t>
            </a:r>
            <a:r>
              <a:rPr lang="zh-CN" altLang="en-US" dirty="0"/>
              <a:t> </a:t>
            </a:r>
            <a:r>
              <a:rPr lang="en-US" altLang="zh-CN" dirty="0"/>
              <a:t>to</a:t>
            </a:r>
            <a:r>
              <a:rPr lang="zh-CN" altLang="en-US" dirty="0"/>
              <a:t> </a:t>
            </a:r>
            <a:r>
              <a:rPr lang="en-US" altLang="zh-CN" dirty="0"/>
              <a:t>enact</a:t>
            </a:r>
            <a:r>
              <a:rPr lang="zh-CN" altLang="en-US" dirty="0"/>
              <a:t> </a:t>
            </a:r>
            <a:r>
              <a:rPr lang="en-US" altLang="zh-CN" dirty="0"/>
              <a:t>the</a:t>
            </a:r>
            <a:r>
              <a:rPr lang="zh-CN" altLang="en-US" dirty="0"/>
              <a:t> </a:t>
            </a:r>
            <a:r>
              <a:rPr lang="en-US" altLang="zh-CN" dirty="0"/>
              <a:t>necessary</a:t>
            </a:r>
            <a:r>
              <a:rPr lang="zh-CN" altLang="en-US" dirty="0"/>
              <a:t> </a:t>
            </a:r>
            <a:r>
              <a:rPr lang="en-US" altLang="zh-CN" dirty="0"/>
              <a:t>legislation</a:t>
            </a:r>
            <a:r>
              <a:rPr lang="zh-CN" altLang="en-US" dirty="0"/>
              <a:t> </a:t>
            </a:r>
            <a:r>
              <a:rPr lang="en-US" altLang="zh-CN" dirty="0"/>
              <a:t>to</a:t>
            </a:r>
            <a:r>
              <a:rPr lang="zh-CN" altLang="en-US" dirty="0"/>
              <a:t> </a:t>
            </a:r>
            <a:r>
              <a:rPr lang="en-US" altLang="zh-CN" dirty="0"/>
              <a:t>give</a:t>
            </a:r>
            <a:r>
              <a:rPr lang="zh-CN" altLang="en-US" dirty="0"/>
              <a:t> </a:t>
            </a:r>
            <a:r>
              <a:rPr lang="en-US" altLang="zh-CN" dirty="0"/>
              <a:t>domestic</a:t>
            </a:r>
            <a:r>
              <a:rPr lang="zh-CN" altLang="en-US" dirty="0"/>
              <a:t> </a:t>
            </a:r>
            <a:r>
              <a:rPr lang="en-US" altLang="zh-CN" dirty="0"/>
              <a:t>effect</a:t>
            </a:r>
            <a:r>
              <a:rPr lang="zh-CN" altLang="en-US" dirty="0"/>
              <a:t> </a:t>
            </a:r>
            <a:r>
              <a:rPr lang="en-US" altLang="zh-CN" dirty="0"/>
              <a:t>to</a:t>
            </a:r>
            <a:r>
              <a:rPr lang="zh-CN" altLang="en-US" dirty="0"/>
              <a:t> </a:t>
            </a:r>
            <a:r>
              <a:rPr lang="en-US" altLang="zh-CN" dirty="0"/>
              <a:t>the</a:t>
            </a:r>
            <a:r>
              <a:rPr lang="zh-CN" altLang="en-US" dirty="0"/>
              <a:t> </a:t>
            </a:r>
            <a:r>
              <a:rPr lang="en-US" altLang="zh-CN" dirty="0"/>
              <a:t>treaty</a:t>
            </a:r>
            <a:endParaRPr dirty="0"/>
          </a:p>
          <a:p>
            <a:pPr marL="508000" indent="-508000" algn="just" defTabSz="825500">
              <a:lnSpc>
                <a:spcPct val="100000"/>
              </a:lnSpc>
              <a:spcBef>
                <a:spcPts val="1900"/>
              </a:spcBef>
              <a:defRPr sz="3500">
                <a:solidFill>
                  <a:srgbClr val="222222"/>
                </a:solidFill>
                <a:latin typeface="Avenir Book"/>
                <a:ea typeface="Avenir Book"/>
                <a:cs typeface="Avenir Book"/>
                <a:sym typeface="Avenir Book"/>
              </a:defRPr>
            </a:pPr>
            <a:r>
              <a:rPr dirty="0"/>
              <a:t>More countries in various regions are working on the ratification of this treaty</a:t>
            </a:r>
          </a:p>
        </p:txBody>
      </p:sp>
      <p:pic>
        <p:nvPicPr>
          <p:cNvPr id="201" name="Picture 4" descr="Picture 4"/>
          <p:cNvPicPr>
            <a:picLocks noChangeAspect="1"/>
          </p:cNvPicPr>
          <p:nvPr/>
        </p:nvPicPr>
        <p:blipFill>
          <a:blip r:embed="rId3"/>
          <a:stretch>
            <a:fillRect/>
          </a:stretch>
        </p:blipFill>
        <p:spPr>
          <a:xfrm>
            <a:off x="22752792" y="400831"/>
            <a:ext cx="1451072" cy="1451072"/>
          </a:xfrm>
          <a:prstGeom prst="rect">
            <a:avLst/>
          </a:prstGeom>
          <a:ln w="12700">
            <a:miter lim="400000"/>
          </a:ln>
        </p:spPr>
      </p:pic>
      <p:pic>
        <p:nvPicPr>
          <p:cNvPr id="202" name="Screen Shot 2022-05-31 at 13.59.43.png" descr="Screen Shot 2022-05-31 at 13.59.43.png"/>
          <p:cNvPicPr>
            <a:picLocks noChangeAspect="1"/>
          </p:cNvPicPr>
          <p:nvPr/>
        </p:nvPicPr>
        <p:blipFill>
          <a:blip r:embed="rId4"/>
          <a:stretch>
            <a:fillRect/>
          </a:stretch>
        </p:blipFill>
        <p:spPr>
          <a:xfrm>
            <a:off x="20884091" y="337001"/>
            <a:ext cx="1868702" cy="1578732"/>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ampere Convention"/>
          <p:cNvSpPr txBox="1">
            <a:spLocks noGrp="1"/>
          </p:cNvSpPr>
          <p:nvPr>
            <p:ph type="title"/>
          </p:nvPr>
        </p:nvSpPr>
        <p:spPr>
          <a:prstGeom prst="rect">
            <a:avLst/>
          </a:prstGeom>
        </p:spPr>
        <p:txBody>
          <a:bodyPr/>
          <a:lstStyle>
            <a:lvl1pPr defTabSz="2218888">
              <a:defRPr sz="7735" b="0" spc="-154">
                <a:solidFill>
                  <a:srgbClr val="0C2A67"/>
                </a:solidFill>
                <a:latin typeface="Avenir Heavy"/>
                <a:ea typeface="Avenir Heavy"/>
                <a:cs typeface="Avenir Heavy"/>
                <a:sym typeface="Avenir Heavy"/>
              </a:defRPr>
            </a:lvl1pPr>
          </a:lstStyle>
          <a:p>
            <a:r>
              <a:t>Tampere Convention</a:t>
            </a:r>
          </a:p>
        </p:txBody>
      </p:sp>
      <p:sp>
        <p:nvSpPr>
          <p:cNvPr id="205" name="Evolution"/>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defTabSz="1609303">
              <a:lnSpc>
                <a:spcPct val="80000"/>
              </a:lnSpc>
              <a:defRPr sz="4884" b="0" spc="-97">
                <a:solidFill>
                  <a:srgbClr val="002060"/>
                </a:solidFill>
                <a:latin typeface="Avenir Book"/>
                <a:ea typeface="Avenir Book"/>
                <a:cs typeface="Avenir Book"/>
                <a:sym typeface="Avenir Book"/>
              </a:defRPr>
            </a:lvl1pPr>
          </a:lstStyle>
          <a:p>
            <a:r>
              <a:t>Evolution</a:t>
            </a:r>
          </a:p>
        </p:txBody>
      </p:sp>
      <p:sp>
        <p:nvSpPr>
          <p:cNvPr id="206" name="Provides the legal framework for the use of telecommunications in international humanitarian assistance…"/>
          <p:cNvSpPr txBox="1">
            <a:spLocks noGrp="1"/>
          </p:cNvSpPr>
          <p:nvPr>
            <p:ph type="body" sz="half" idx="1"/>
          </p:nvPr>
        </p:nvSpPr>
        <p:spPr>
          <a:xfrm>
            <a:off x="1206500" y="4248504"/>
            <a:ext cx="21971000" cy="5988879"/>
          </a:xfrm>
          <a:prstGeom prst="rect">
            <a:avLst/>
          </a:prstGeom>
        </p:spPr>
        <p:txBody>
          <a:bodyPr/>
          <a:lstStyle/>
          <a:p>
            <a:pPr marL="508000" indent="-508000" algn="just" defTabSz="825500">
              <a:lnSpc>
                <a:spcPct val="100000"/>
              </a:lnSpc>
              <a:spcBef>
                <a:spcPts val="1900"/>
              </a:spcBef>
              <a:defRPr sz="3500">
                <a:solidFill>
                  <a:srgbClr val="222222"/>
                </a:solidFill>
                <a:latin typeface="Avenir Book"/>
                <a:ea typeface="Avenir Book"/>
                <a:cs typeface="Avenir Book"/>
                <a:sym typeface="Avenir Book"/>
              </a:defRPr>
            </a:pPr>
            <a:r>
              <a:rPr dirty="0"/>
              <a:t>Provides the legal framework for the use of telecommunications in international humanitarian assistance</a:t>
            </a:r>
          </a:p>
          <a:p>
            <a:pPr marL="508000" indent="-508000" algn="just" defTabSz="825500">
              <a:lnSpc>
                <a:spcPct val="100000"/>
              </a:lnSpc>
              <a:spcBef>
                <a:spcPts val="1900"/>
              </a:spcBef>
              <a:defRPr sz="3500">
                <a:solidFill>
                  <a:srgbClr val="222222"/>
                </a:solidFill>
                <a:latin typeface="Avenir Book"/>
                <a:ea typeface="Avenir Book"/>
                <a:cs typeface="Avenir Book"/>
                <a:sym typeface="Avenir Book"/>
              </a:defRPr>
            </a:pPr>
            <a:r>
              <a:rPr dirty="0"/>
              <a:t>Reduces regulatory barriers</a:t>
            </a:r>
          </a:p>
          <a:p>
            <a:pPr marL="508000" indent="-508000" algn="just" defTabSz="825500">
              <a:lnSpc>
                <a:spcPct val="100000"/>
              </a:lnSpc>
              <a:spcBef>
                <a:spcPts val="1900"/>
              </a:spcBef>
              <a:defRPr sz="3500">
                <a:solidFill>
                  <a:schemeClr val="accent1"/>
                </a:solidFill>
                <a:latin typeface="Avenir Book"/>
                <a:ea typeface="Avenir Book"/>
                <a:cs typeface="Avenir Book"/>
                <a:sym typeface="Avenir Book"/>
              </a:defRPr>
            </a:pPr>
            <a:r>
              <a:rPr dirty="0"/>
              <a:t>Fully protects the interests of the </a:t>
            </a:r>
            <a:r>
              <a:rPr sz="3500" dirty="0">
                <a:solidFill>
                  <a:schemeClr val="accent1"/>
                </a:solidFill>
                <a:latin typeface="Avenir Book"/>
              </a:rPr>
              <a:t>States requesting and receiving </a:t>
            </a:r>
            <a:r>
              <a:rPr lang="en-US" altLang="zh-CN" sz="3500" dirty="0">
                <a:solidFill>
                  <a:schemeClr val="accent1"/>
                </a:solidFill>
                <a:latin typeface="Avenir Book"/>
              </a:rPr>
              <a:t>international</a:t>
            </a:r>
            <a:r>
              <a:rPr lang="zh-CN" altLang="en-US" sz="3500" dirty="0">
                <a:solidFill>
                  <a:schemeClr val="accent1"/>
                </a:solidFill>
                <a:latin typeface="Avenir Book"/>
              </a:rPr>
              <a:t> </a:t>
            </a:r>
            <a:r>
              <a:rPr sz="3500" dirty="0">
                <a:solidFill>
                  <a:schemeClr val="accent1"/>
                </a:solidFill>
                <a:latin typeface="Avenir Book"/>
              </a:rPr>
              <a:t>assistance. The host government retains the right to </a:t>
            </a:r>
            <a:r>
              <a:rPr lang="en-US" altLang="zh-CN" sz="3500" dirty="0">
                <a:solidFill>
                  <a:schemeClr val="accent1"/>
                </a:solidFill>
                <a:latin typeface="Avenir Book"/>
              </a:rPr>
              <a:t>oversee</a:t>
            </a:r>
            <a:r>
              <a:rPr lang="zh-CN" altLang="en-US" sz="3500" dirty="0">
                <a:solidFill>
                  <a:schemeClr val="accent1"/>
                </a:solidFill>
                <a:latin typeface="Avenir Book"/>
              </a:rPr>
              <a:t> </a:t>
            </a:r>
            <a:r>
              <a:rPr lang="en-US" altLang="zh-CN" sz="3500" dirty="0">
                <a:solidFill>
                  <a:schemeClr val="accent1"/>
                </a:solidFill>
                <a:latin typeface="Avenir Book"/>
              </a:rPr>
              <a:t>and</a:t>
            </a:r>
            <a:r>
              <a:rPr lang="zh-CN" altLang="en-US" sz="3500" dirty="0">
                <a:solidFill>
                  <a:schemeClr val="accent1"/>
                </a:solidFill>
                <a:latin typeface="Avenir Book"/>
              </a:rPr>
              <a:t> </a:t>
            </a:r>
            <a:r>
              <a:rPr lang="en-US" altLang="zh-CN" sz="3500" dirty="0">
                <a:solidFill>
                  <a:schemeClr val="accent1"/>
                </a:solidFill>
                <a:latin typeface="Avenir Book"/>
              </a:rPr>
              <a:t>manage</a:t>
            </a:r>
            <a:r>
              <a:rPr sz="3500" dirty="0">
                <a:solidFill>
                  <a:schemeClr val="accent1"/>
                </a:solidFill>
                <a:latin typeface="Avenir Book"/>
              </a:rPr>
              <a:t> the </a:t>
            </a:r>
            <a:r>
              <a:rPr lang="en-US" altLang="zh-CN" sz="3500" dirty="0">
                <a:solidFill>
                  <a:schemeClr val="accent1"/>
                </a:solidFill>
                <a:latin typeface="Avenir Book"/>
              </a:rPr>
              <a:t>international</a:t>
            </a:r>
            <a:r>
              <a:rPr lang="zh-CN" altLang="en-US" sz="3500" dirty="0">
                <a:solidFill>
                  <a:schemeClr val="accent1"/>
                </a:solidFill>
                <a:latin typeface="Avenir Book"/>
              </a:rPr>
              <a:t> </a:t>
            </a:r>
            <a:r>
              <a:rPr sz="3500" dirty="0">
                <a:solidFill>
                  <a:schemeClr val="accent1"/>
                </a:solidFill>
                <a:latin typeface="Avenir Book"/>
              </a:rPr>
              <a:t>assistance</a:t>
            </a:r>
          </a:p>
          <a:p>
            <a:pPr marL="508000" indent="-508000" algn="just" defTabSz="825500">
              <a:lnSpc>
                <a:spcPct val="100000"/>
              </a:lnSpc>
              <a:spcBef>
                <a:spcPts val="1900"/>
              </a:spcBef>
              <a:defRPr sz="3500">
                <a:solidFill>
                  <a:srgbClr val="222222"/>
                </a:solidFill>
                <a:latin typeface="Avenir Book"/>
                <a:ea typeface="Avenir Book"/>
                <a:cs typeface="Avenir Book"/>
                <a:sym typeface="Avenir Book"/>
              </a:defRPr>
            </a:pPr>
            <a:r>
              <a:rPr dirty="0"/>
              <a:t>Foresees the establishment of bilateral agreements between the provider(s) of assistance and the State requesting/receiving such assistance</a:t>
            </a:r>
          </a:p>
        </p:txBody>
      </p:sp>
      <p:pic>
        <p:nvPicPr>
          <p:cNvPr id="207" name="Picture 4" descr="Picture 4"/>
          <p:cNvPicPr>
            <a:picLocks noChangeAspect="1"/>
          </p:cNvPicPr>
          <p:nvPr/>
        </p:nvPicPr>
        <p:blipFill>
          <a:blip r:embed="rId2"/>
          <a:stretch>
            <a:fillRect/>
          </a:stretch>
        </p:blipFill>
        <p:spPr>
          <a:xfrm>
            <a:off x="22752792" y="400831"/>
            <a:ext cx="1451072" cy="1451072"/>
          </a:xfrm>
          <a:prstGeom prst="rect">
            <a:avLst/>
          </a:prstGeom>
          <a:ln w="12700">
            <a:miter lim="400000"/>
          </a:ln>
        </p:spPr>
      </p:pic>
      <p:pic>
        <p:nvPicPr>
          <p:cNvPr id="208" name="Screen Shot 2022-05-31 at 13.59.43.png" descr="Screen Shot 2022-05-31 at 13.59.43.png"/>
          <p:cNvPicPr>
            <a:picLocks noChangeAspect="1"/>
          </p:cNvPicPr>
          <p:nvPr/>
        </p:nvPicPr>
        <p:blipFill>
          <a:blip r:embed="rId3"/>
          <a:stretch>
            <a:fillRect/>
          </a:stretch>
        </p:blipFill>
        <p:spPr>
          <a:xfrm>
            <a:off x="20884091" y="337001"/>
            <a:ext cx="1868702" cy="1578732"/>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ampere Convention"/>
          <p:cNvSpPr txBox="1">
            <a:spLocks noGrp="1"/>
          </p:cNvSpPr>
          <p:nvPr>
            <p:ph type="title"/>
          </p:nvPr>
        </p:nvSpPr>
        <p:spPr>
          <a:prstGeom prst="rect">
            <a:avLst/>
          </a:prstGeom>
        </p:spPr>
        <p:txBody>
          <a:bodyPr/>
          <a:lstStyle>
            <a:lvl1pPr defTabSz="2218888">
              <a:defRPr sz="7735" b="0" spc="-154">
                <a:solidFill>
                  <a:srgbClr val="0C2A67"/>
                </a:solidFill>
                <a:latin typeface="Avenir Heavy"/>
                <a:ea typeface="Avenir Heavy"/>
                <a:cs typeface="Avenir Heavy"/>
                <a:sym typeface="Avenir Heavy"/>
              </a:defRPr>
            </a:lvl1pPr>
          </a:lstStyle>
          <a:p>
            <a:r>
              <a:t>Tampere Convention</a:t>
            </a:r>
          </a:p>
        </p:txBody>
      </p:sp>
      <p:sp>
        <p:nvSpPr>
          <p:cNvPr id="211" name="Basic principles"/>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defTabSz="1609303">
              <a:lnSpc>
                <a:spcPct val="80000"/>
              </a:lnSpc>
              <a:defRPr sz="4884" b="0" spc="-97">
                <a:solidFill>
                  <a:srgbClr val="002060"/>
                </a:solidFill>
                <a:latin typeface="Avenir Book"/>
                <a:ea typeface="Avenir Book"/>
                <a:cs typeface="Avenir Book"/>
                <a:sym typeface="Avenir Book"/>
              </a:defRPr>
            </a:lvl1pPr>
          </a:lstStyle>
          <a:p>
            <a:r>
              <a:t>Basic principles</a:t>
            </a:r>
          </a:p>
        </p:txBody>
      </p:sp>
      <p:sp>
        <p:nvSpPr>
          <p:cNvPr id="212" name="This Convention is based on the following basic principles:…"/>
          <p:cNvSpPr txBox="1">
            <a:spLocks noGrp="1"/>
          </p:cNvSpPr>
          <p:nvPr>
            <p:ph type="body" idx="1"/>
          </p:nvPr>
        </p:nvSpPr>
        <p:spPr>
          <a:xfrm>
            <a:off x="1206500" y="3307741"/>
            <a:ext cx="21971000" cy="8256012"/>
          </a:xfrm>
          <a:prstGeom prst="rect">
            <a:avLst/>
          </a:prstGeom>
        </p:spPr>
        <p:txBody>
          <a:bodyPr>
            <a:normAutofit fontScale="92500" lnSpcReduction="10000"/>
          </a:bodyPr>
          <a:lstStyle/>
          <a:p>
            <a:pPr marL="0" indent="0" defTabSz="676909">
              <a:lnSpc>
                <a:spcPct val="81000"/>
              </a:lnSpc>
              <a:spcBef>
                <a:spcPts val="0"/>
              </a:spcBef>
              <a:buSzTx/>
              <a:buNone/>
              <a:defRPr sz="3443">
                <a:latin typeface="Avenir Book"/>
                <a:ea typeface="Avenir Book"/>
                <a:cs typeface="Avenir Book"/>
                <a:sym typeface="Avenir Book"/>
              </a:defRPr>
            </a:pPr>
            <a:endParaRPr dirty="0"/>
          </a:p>
          <a:p>
            <a:pPr marL="0" indent="0" defTabSz="676909">
              <a:lnSpc>
                <a:spcPct val="114000"/>
              </a:lnSpc>
              <a:spcBef>
                <a:spcPts val="0"/>
              </a:spcBef>
              <a:buSzTx/>
              <a:buNone/>
              <a:defRPr sz="3443">
                <a:latin typeface="Avenir Book"/>
                <a:ea typeface="Avenir Book"/>
                <a:cs typeface="Avenir Book"/>
                <a:sym typeface="Avenir Book"/>
              </a:defRPr>
            </a:pPr>
            <a:r>
              <a:rPr dirty="0"/>
              <a:t>This Convention is based on the following basic principles: </a:t>
            </a:r>
          </a:p>
          <a:p>
            <a:pPr marL="0" lvl="1" indent="374904" defTabSz="676909">
              <a:lnSpc>
                <a:spcPct val="114000"/>
              </a:lnSpc>
              <a:spcBef>
                <a:spcPts val="400"/>
              </a:spcBef>
              <a:buClr>
                <a:srgbClr val="44546A"/>
              </a:buClr>
              <a:buSzTx/>
              <a:buNone/>
              <a:defRPr sz="3443">
                <a:solidFill>
                  <a:srgbClr val="0070C0"/>
                </a:solidFill>
                <a:latin typeface="Avenir Book"/>
                <a:ea typeface="Avenir Book"/>
                <a:cs typeface="Avenir Book"/>
                <a:sym typeface="Avenir Book"/>
              </a:defRPr>
            </a:pPr>
            <a:endParaRPr lang="en-US" dirty="0"/>
          </a:p>
          <a:p>
            <a:pPr marL="0" indent="-234696" defTabSz="676909">
              <a:lnSpc>
                <a:spcPct val="114000"/>
              </a:lnSpc>
              <a:spcBef>
                <a:spcPts val="400"/>
              </a:spcBef>
              <a:buClr>
                <a:srgbClr val="44546A"/>
              </a:buClr>
              <a:buSzTx/>
              <a:buNone/>
              <a:defRPr sz="3443">
                <a:solidFill>
                  <a:srgbClr val="0070C0"/>
                </a:solidFill>
                <a:latin typeface="Avenir Book"/>
                <a:ea typeface="Avenir Book"/>
                <a:cs typeface="Avenir Book"/>
                <a:sym typeface="Avenir Book"/>
              </a:defRPr>
            </a:pPr>
            <a:r>
              <a:rPr dirty="0"/>
              <a:t>Reduce regulatory barriers</a:t>
            </a:r>
            <a:r>
              <a:rPr dirty="0">
                <a:solidFill>
                  <a:srgbClr val="000000"/>
                </a:solidFill>
              </a:rPr>
              <a:t>: signatories agree to reduce regulatory barriers to the transit of personnel, equipment, materials and information through the affected territory. Parties to the Convention agree to "</a:t>
            </a:r>
            <a:r>
              <a:rPr b="1" dirty="0">
                <a:solidFill>
                  <a:srgbClr val="000000"/>
                </a:solidFill>
              </a:rPr>
              <a:t>reduce or eliminate regulatory barriers to the use of telecommunications resources for mitigation and disaster relief</a:t>
            </a:r>
            <a:r>
              <a:rPr dirty="0">
                <a:solidFill>
                  <a:srgbClr val="000000"/>
                </a:solidFill>
              </a:rPr>
              <a:t>“.</a:t>
            </a:r>
            <a:endParaRPr sz="2788" dirty="0"/>
          </a:p>
          <a:p>
            <a:pPr marL="0" lvl="1" indent="374904" defTabSz="676909">
              <a:lnSpc>
                <a:spcPct val="114000"/>
              </a:lnSpc>
              <a:spcBef>
                <a:spcPts val="400"/>
              </a:spcBef>
              <a:buClr>
                <a:srgbClr val="44546A"/>
              </a:buClr>
              <a:buSzTx/>
              <a:buNone/>
              <a:defRPr sz="3443">
                <a:latin typeface="Avenir Book"/>
                <a:ea typeface="Avenir Book"/>
                <a:cs typeface="Avenir Book"/>
                <a:sym typeface="Avenir Book"/>
              </a:defRPr>
            </a:pPr>
            <a:endParaRPr sz="2788" dirty="0"/>
          </a:p>
          <a:p>
            <a:pPr marL="0" indent="-234696" defTabSz="676909">
              <a:lnSpc>
                <a:spcPct val="114000"/>
              </a:lnSpc>
              <a:spcBef>
                <a:spcPts val="400"/>
              </a:spcBef>
              <a:buClr>
                <a:srgbClr val="44546A"/>
              </a:buClr>
              <a:buSzTx/>
              <a:buNone/>
              <a:defRPr sz="3443">
                <a:solidFill>
                  <a:srgbClr val="0070C0"/>
                </a:solidFill>
                <a:latin typeface="Avenir Book"/>
                <a:ea typeface="Avenir Book"/>
                <a:cs typeface="Avenir Book"/>
                <a:sym typeface="Avenir Book"/>
              </a:defRPr>
            </a:pPr>
            <a:r>
              <a:rPr dirty="0"/>
              <a:t>Guarantee the necessary privileges, immunities and facilities for relief personnel and organizations providing telecommunications assistance, </a:t>
            </a:r>
            <a:r>
              <a:rPr dirty="0">
                <a:solidFill>
                  <a:srgbClr val="000000"/>
                </a:solidFill>
              </a:rPr>
              <a:t>such as: </a:t>
            </a:r>
            <a:endParaRPr lang="en-US" dirty="0">
              <a:solidFill>
                <a:srgbClr val="000000"/>
              </a:solidFill>
            </a:endParaRPr>
          </a:p>
          <a:p>
            <a:pPr marL="0" indent="-234696" defTabSz="676909">
              <a:lnSpc>
                <a:spcPct val="114000"/>
              </a:lnSpc>
              <a:spcBef>
                <a:spcPts val="400"/>
              </a:spcBef>
              <a:buClr>
                <a:srgbClr val="44546A"/>
              </a:buClr>
              <a:buSzTx/>
              <a:buNone/>
              <a:defRPr sz="3443">
                <a:solidFill>
                  <a:srgbClr val="0070C0"/>
                </a:solidFill>
                <a:latin typeface="Avenir Book"/>
                <a:ea typeface="Avenir Book"/>
                <a:cs typeface="Avenir Book"/>
                <a:sym typeface="Avenir Book"/>
              </a:defRPr>
            </a:pPr>
            <a:endParaRPr sz="2788" dirty="0"/>
          </a:p>
          <a:p>
            <a:pPr marL="1437131" lvl="2" indent="-437387" defTabSz="676909">
              <a:lnSpc>
                <a:spcPct val="114000"/>
              </a:lnSpc>
              <a:spcBef>
                <a:spcPts val="0"/>
              </a:spcBef>
              <a:defRPr sz="3443">
                <a:latin typeface="Avenir Book"/>
                <a:ea typeface="Avenir Book"/>
                <a:cs typeface="Avenir Book"/>
                <a:sym typeface="Avenir Book"/>
              </a:defRPr>
            </a:pPr>
            <a:r>
              <a:rPr dirty="0"/>
              <a:t> Immunity from arrest, detention or prosecution; </a:t>
            </a:r>
            <a:endParaRPr sz="2132" dirty="0"/>
          </a:p>
          <a:p>
            <a:pPr marL="1437131" lvl="2" indent="-437387" defTabSz="676909">
              <a:lnSpc>
                <a:spcPct val="114000"/>
              </a:lnSpc>
              <a:spcBef>
                <a:spcPts val="0"/>
              </a:spcBef>
              <a:defRPr sz="3443">
                <a:latin typeface="Avenir Book"/>
                <a:ea typeface="Avenir Book"/>
                <a:cs typeface="Avenir Book"/>
                <a:sym typeface="Avenir Book"/>
              </a:defRPr>
            </a:pPr>
            <a:r>
              <a:rPr dirty="0"/>
              <a:t> Immunity from confiscation or embargo of their equipment, materials and property; </a:t>
            </a:r>
            <a:endParaRPr sz="2132" dirty="0"/>
          </a:p>
          <a:p>
            <a:pPr marL="1437131" lvl="2" indent="-437387" defTabSz="676909">
              <a:lnSpc>
                <a:spcPct val="114000"/>
              </a:lnSpc>
              <a:spcBef>
                <a:spcPts val="0"/>
              </a:spcBef>
              <a:defRPr sz="3443">
                <a:latin typeface="Avenir Book"/>
                <a:ea typeface="Avenir Book"/>
                <a:cs typeface="Avenir Book"/>
                <a:sym typeface="Avenir Book"/>
              </a:defRPr>
            </a:pPr>
            <a:r>
              <a:rPr dirty="0"/>
              <a:t> Exemptions from tax obligations and other charges (excluding VAT); </a:t>
            </a:r>
            <a:endParaRPr sz="2132" dirty="0"/>
          </a:p>
          <a:p>
            <a:pPr marL="1437131" lvl="2" indent="-437387" defTabSz="676909">
              <a:lnSpc>
                <a:spcPct val="114000"/>
              </a:lnSpc>
              <a:spcBef>
                <a:spcPts val="0"/>
              </a:spcBef>
              <a:defRPr sz="3443">
                <a:latin typeface="Avenir Book"/>
                <a:ea typeface="Avenir Book"/>
                <a:cs typeface="Avenir Book"/>
                <a:sym typeface="Avenir Book"/>
              </a:defRPr>
            </a:pPr>
            <a:r>
              <a:rPr dirty="0"/>
              <a:t> Access to local facilities; </a:t>
            </a:r>
            <a:endParaRPr sz="2132" dirty="0"/>
          </a:p>
          <a:p>
            <a:pPr marL="1437131" lvl="2" indent="-437387" defTabSz="676909">
              <a:lnSpc>
                <a:spcPct val="114000"/>
              </a:lnSpc>
              <a:spcBef>
                <a:spcPts val="0"/>
              </a:spcBef>
              <a:defRPr sz="3443">
                <a:latin typeface="Avenir Book"/>
                <a:ea typeface="Avenir Book"/>
                <a:cs typeface="Avenir Book"/>
                <a:sym typeface="Avenir Book"/>
              </a:defRPr>
            </a:pPr>
            <a:r>
              <a:rPr dirty="0"/>
              <a:t> Exemption from licensing requirements or fast tracking of licensing applications; and </a:t>
            </a:r>
            <a:endParaRPr sz="2132" dirty="0"/>
          </a:p>
          <a:p>
            <a:pPr marL="1437131" lvl="2" indent="-437387" defTabSz="676909">
              <a:lnSpc>
                <a:spcPct val="114000"/>
              </a:lnSpc>
              <a:spcBef>
                <a:spcPts val="0"/>
              </a:spcBef>
              <a:defRPr sz="3443">
                <a:latin typeface="Avenir Book"/>
                <a:ea typeface="Avenir Book"/>
                <a:cs typeface="Avenir Book"/>
                <a:sym typeface="Avenir Book"/>
              </a:defRPr>
            </a:pPr>
            <a:r>
              <a:rPr dirty="0"/>
              <a:t> Protection of staff, equipment and materials.</a:t>
            </a:r>
          </a:p>
        </p:txBody>
      </p:sp>
      <p:pic>
        <p:nvPicPr>
          <p:cNvPr id="213" name="Picture 4" descr="Picture 4"/>
          <p:cNvPicPr>
            <a:picLocks noChangeAspect="1"/>
          </p:cNvPicPr>
          <p:nvPr/>
        </p:nvPicPr>
        <p:blipFill>
          <a:blip r:embed="rId3"/>
          <a:stretch>
            <a:fillRect/>
          </a:stretch>
        </p:blipFill>
        <p:spPr>
          <a:xfrm>
            <a:off x="22752792" y="400831"/>
            <a:ext cx="1451072" cy="1451072"/>
          </a:xfrm>
          <a:prstGeom prst="rect">
            <a:avLst/>
          </a:prstGeom>
          <a:ln w="12700">
            <a:miter lim="400000"/>
          </a:ln>
        </p:spPr>
      </p:pic>
      <p:pic>
        <p:nvPicPr>
          <p:cNvPr id="214" name="Screen Shot 2022-05-31 at 13.59.43.png" descr="Screen Shot 2022-05-31 at 13.59.43.png"/>
          <p:cNvPicPr>
            <a:picLocks noChangeAspect="1"/>
          </p:cNvPicPr>
          <p:nvPr/>
        </p:nvPicPr>
        <p:blipFill>
          <a:blip r:embed="rId4"/>
          <a:stretch>
            <a:fillRect/>
          </a:stretch>
        </p:blipFill>
        <p:spPr>
          <a:xfrm>
            <a:off x="20884091" y="337001"/>
            <a:ext cx="1868702" cy="1578732"/>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769BE840221E46A7DB18A8CFB8F226" ma:contentTypeVersion="6" ma:contentTypeDescription="Create a new document." ma:contentTypeScope="" ma:versionID="7ff532766d926365a4f200f6b078f491">
  <xsd:schema xmlns:xsd="http://www.w3.org/2001/XMLSchema" xmlns:xs="http://www.w3.org/2001/XMLSchema" xmlns:p="http://schemas.microsoft.com/office/2006/metadata/properties" xmlns:ns1="http://schemas.microsoft.com/sharepoint/v3" xmlns:ns2="c33f335d-c598-42c5-930e-ed783bf10eb7" xmlns:ns3="1aaea1ea-72e4-4374-b05e-72e2f16fb7ae" targetNamespace="http://schemas.microsoft.com/office/2006/metadata/properties" ma:root="true" ma:fieldsID="175de6c6a15160a69dc82ade5988a82f" ns1:_="" ns2:_="" ns3:_="">
    <xsd:import namespace="http://schemas.microsoft.com/sharepoint/v3"/>
    <xsd:import namespace="c33f335d-c598-42c5-930e-ed783bf10eb7"/>
    <xsd:import namespace="1aaea1ea-72e4-4374-b05e-72e2f16fb7ae"/>
    <xsd:element name="properties">
      <xsd:complexType>
        <xsd:sequence>
          <xsd:element name="documentManagement">
            <xsd:complexType>
              <xsd:all>
                <xsd:element ref="ns2:Event_x0020_Name" minOccurs="0"/>
                <xsd:element ref="ns2:Display_x0020_Name" minOccurs="0"/>
                <xsd:element ref="ns2:Langage" minOccurs="0"/>
                <xsd:element ref="ns2:Type_x0020_of_x0020_Document" minOccurs="0"/>
                <xsd:element ref="ns1:PublishingStartDate" minOccurs="0"/>
                <xsd:element ref="ns1:PublishingExpiration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33f335d-c598-42c5-930e-ed783bf10eb7" elementFormDefault="qualified">
    <xsd:import namespace="http://schemas.microsoft.com/office/2006/documentManagement/types"/>
    <xsd:import namespace="http://schemas.microsoft.com/office/infopath/2007/PartnerControls"/>
    <xsd:element name="Event_x0020_Name" ma:index="2" nillable="true" ma:displayName="Event Name" ma:list="{6e5c2136-9c26-4275-84f6-29403907a3e4}" ma:internalName="Event_x0020_Name" ma:showField="Title">
      <xsd:simpleType>
        <xsd:restriction base="dms:Lookup"/>
      </xsd:simpleType>
    </xsd:element>
    <xsd:element name="Display_x0020_Name" ma:index="3" nillable="true" ma:displayName="Display Name" ma:internalName="Display_x0020_Name">
      <xsd:simpleType>
        <xsd:restriction base="dms:Text">
          <xsd:maxLength value="255"/>
        </xsd:restriction>
      </xsd:simpleType>
    </xsd:element>
    <xsd:element name="Langage" ma:index="4" nillable="true" ma:displayName="Langage" ma:default="en" ma:format="Dropdown" ma:internalName="Langage">
      <xsd:simpleType>
        <xsd:restriction base="dms:Choice">
          <xsd:enumeration value="en"/>
          <xsd:enumeration value="fr"/>
          <xsd:enumeration value="sp"/>
          <xsd:enumeration value="fr"/>
          <xsd:enumeration value="ru"/>
          <xsd:enumeration value="cn"/>
        </xsd:restriction>
      </xsd:simpleType>
    </xsd:element>
    <xsd:element name="Type_x0020_of_x0020_Document" ma:index="5" nillable="true" ma:displayName="Type of Document" ma:default="Presentation" ma:format="Dropdown" ma:internalName="Type_x0020_of_x0020_Document">
      <xsd:simpleType>
        <xsd:restriction base="dms:Choice">
          <xsd:enumeration value="General"/>
          <xsd:enumeration value="Presentation"/>
        </xsd:restrictio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ype_x0020_of_x0020_Document xmlns="c33f335d-c598-42c5-930e-ed783bf10eb7">Presentation</Type_x0020_of_x0020_Document>
    <Langage xmlns="c33f335d-c598-42c5-930e-ed783bf10eb7">en</Langage>
    <Event_x0020_Name xmlns="c33f335d-c598-42c5-930e-ed783bf10eb7" xsi:nil="true"/>
    <PublishingExpirationDate xmlns="http://schemas.microsoft.com/sharepoint/v3" xsi:nil="true"/>
    <Display_x0020_Name xmlns="c33f335d-c598-42c5-930e-ed783bf10eb7" xsi:nil="true"/>
    <PublishingStartDate xmlns="http://schemas.microsoft.com/sharepoint/v3" xsi:nil="true"/>
  </documentManagement>
</p:properties>
</file>

<file path=customXml/itemProps1.xml><?xml version="1.0" encoding="utf-8"?>
<ds:datastoreItem xmlns:ds="http://schemas.openxmlformats.org/officeDocument/2006/customXml" ds:itemID="{D0792A98-A8BD-404F-AE06-2F27AE975AA4}"/>
</file>

<file path=customXml/itemProps2.xml><?xml version="1.0" encoding="utf-8"?>
<ds:datastoreItem xmlns:ds="http://schemas.openxmlformats.org/officeDocument/2006/customXml" ds:itemID="{F45FC3D4-17DD-4683-955B-DA0B0EFE1A68}"/>
</file>

<file path=customXml/itemProps3.xml><?xml version="1.0" encoding="utf-8"?>
<ds:datastoreItem xmlns:ds="http://schemas.openxmlformats.org/officeDocument/2006/customXml" ds:itemID="{40188838-2C9C-4378-B842-F65FE1997F31}"/>
</file>

<file path=docProps/app.xml><?xml version="1.0" encoding="utf-8"?>
<Properties xmlns="http://schemas.openxmlformats.org/officeDocument/2006/extended-properties" xmlns:vt="http://schemas.openxmlformats.org/officeDocument/2006/docPropsVTypes">
  <TotalTime>1552</TotalTime>
  <Words>4025</Words>
  <Application>Microsoft Macintosh PowerPoint</Application>
  <PresentationFormat>Custom</PresentationFormat>
  <Paragraphs>399</Paragraphs>
  <Slides>24</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 Unicode MS</vt:lpstr>
      <vt:lpstr>Arial</vt:lpstr>
      <vt:lpstr>Avenir</vt:lpstr>
      <vt:lpstr>Avenir Book</vt:lpstr>
      <vt:lpstr>Avenir Heavy</vt:lpstr>
      <vt:lpstr>Helvetica Neue</vt:lpstr>
      <vt:lpstr>Helvetica Neue Medium</vt:lpstr>
      <vt:lpstr>21_BasicWhite</vt:lpstr>
      <vt:lpstr>TAMPERE CONVENTION</vt:lpstr>
      <vt:lpstr>International Telecommunication Union (ITU)</vt:lpstr>
      <vt:lpstr>Emergency Telecommunications Cluster (ETC) </vt:lpstr>
      <vt:lpstr>When Disaster Strikes…</vt:lpstr>
      <vt:lpstr>Tampere Convention</vt:lpstr>
      <vt:lpstr>Tampere Convention</vt:lpstr>
      <vt:lpstr>Tampere Convention</vt:lpstr>
      <vt:lpstr>Tampere Convention</vt:lpstr>
      <vt:lpstr>Tampere Convention</vt:lpstr>
      <vt:lpstr>Tampere Convention</vt:lpstr>
      <vt:lpstr>Tampere Convention</vt:lpstr>
      <vt:lpstr>Tampere Convention</vt:lpstr>
      <vt:lpstr>Tampere Convention</vt:lpstr>
      <vt:lpstr>Tampere Convention</vt:lpstr>
      <vt:lpstr>Tampere Convention</vt:lpstr>
      <vt:lpstr>Tampere Convention</vt:lpstr>
      <vt:lpstr>Tampere Convention</vt:lpstr>
      <vt:lpstr>Tampere Convention</vt:lpstr>
      <vt:lpstr>PowerPoint Presentation</vt:lpstr>
      <vt:lpstr>PowerPoint Presentation</vt:lpstr>
      <vt:lpstr>National Emergency Telecommunications Plan</vt:lpstr>
      <vt:lpstr>The UN Secretary General’s Roadmap for Digital Cooperation</vt:lpstr>
      <vt:lpstr>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TAMPERE CONVENTION</dc:title>
  <dc:creator>SEN Ria</dc:creator>
  <cp:lastModifiedBy>Lian, Jiaman</cp:lastModifiedBy>
  <cp:revision>14</cp:revision>
  <dcterms:modified xsi:type="dcterms:W3CDTF">2022-08-29T12:57:30Z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0x010100C1769BE840221E46A7DB18A8CFB8F226</vt:lpwstr>
  </property>
</Properties>
</file>